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  <p:sldMasterId id="2147483667" r:id="rId2"/>
  </p:sldMasterIdLst>
  <p:notesMasterIdLst>
    <p:notesMasterId r:id="rId36"/>
  </p:notesMasterIdLst>
  <p:sldIdLst>
    <p:sldId id="256" r:id="rId3"/>
    <p:sldId id="257" r:id="rId4"/>
    <p:sldId id="258" r:id="rId5"/>
    <p:sldId id="280" r:id="rId6"/>
    <p:sldId id="260" r:id="rId7"/>
    <p:sldId id="261" r:id="rId8"/>
    <p:sldId id="262" r:id="rId9"/>
    <p:sldId id="409" r:id="rId10"/>
    <p:sldId id="410" r:id="rId11"/>
    <p:sldId id="411" r:id="rId12"/>
    <p:sldId id="263" r:id="rId13"/>
    <p:sldId id="287" r:id="rId14"/>
    <p:sldId id="264" r:id="rId15"/>
    <p:sldId id="412" r:id="rId16"/>
    <p:sldId id="408" r:id="rId17"/>
    <p:sldId id="413" r:id="rId18"/>
    <p:sldId id="266" r:id="rId19"/>
    <p:sldId id="414" r:id="rId20"/>
    <p:sldId id="289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415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A62A6-9749-4672-B727-54C59CF31E0A}" v="24" dt="2026-04-05T19:30:31.202"/>
  </p1510:revLst>
</p1510:revInfo>
</file>

<file path=ppt/tableStyles.xml><?xml version="1.0" encoding="utf-8"?>
<a:tblStyleLst xmlns:a="http://schemas.openxmlformats.org/drawingml/2006/main" def="{EA465976-50DD-40F4-8565-31C02BD023AA}">
  <a:tblStyle styleId="{EA465976-50DD-40F4-8565-31C02BD023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ar Diwan" userId="9fd8fb0e-3663-4010-b63a-d43b59672e33" providerId="ADAL" clId="{60D40D5C-CFA5-4814-831C-E6BBF054F528}"/>
    <pc:docChg chg="undo custSel addSld delSld modSld sldOrd">
      <pc:chgData name="Mandar Diwan" userId="9fd8fb0e-3663-4010-b63a-d43b59672e33" providerId="ADAL" clId="{60D40D5C-CFA5-4814-831C-E6BBF054F528}" dt="2026-04-05T19:30:31.202" v="523" actId="20577"/>
      <pc:docMkLst>
        <pc:docMk/>
      </pc:docMkLst>
      <pc:sldChg chg="modSp">
        <pc:chgData name="Mandar Diwan" userId="9fd8fb0e-3663-4010-b63a-d43b59672e33" providerId="ADAL" clId="{60D40D5C-CFA5-4814-831C-E6BBF054F528}" dt="2026-04-05T06:02:48.864" v="0"/>
        <pc:sldMkLst>
          <pc:docMk/>
          <pc:sldMk cId="0" sldId="256"/>
        </pc:sldMkLst>
        <pc:spChg chg="mod">
          <ac:chgData name="Mandar Diwan" userId="9fd8fb0e-3663-4010-b63a-d43b59672e33" providerId="ADAL" clId="{60D40D5C-CFA5-4814-831C-E6BBF054F528}" dt="2026-04-05T06:02:48.864" v="0"/>
          <ac:spMkLst>
            <pc:docMk/>
            <pc:sldMk cId="0" sldId="256"/>
            <ac:spMk id="137" creationId="{00000000-0000-0000-0000-000000000000}"/>
          </ac:spMkLst>
        </pc:spChg>
      </pc:sldChg>
      <pc:sldChg chg="modSp mod">
        <pc:chgData name="Mandar Diwan" userId="9fd8fb0e-3663-4010-b63a-d43b59672e33" providerId="ADAL" clId="{60D40D5C-CFA5-4814-831C-E6BBF054F528}" dt="2026-04-05T06:07:30.002" v="51" actId="108"/>
        <pc:sldMkLst>
          <pc:docMk/>
          <pc:sldMk cId="0" sldId="258"/>
        </pc:sldMkLst>
        <pc:spChg chg="mod">
          <ac:chgData name="Mandar Diwan" userId="9fd8fb0e-3663-4010-b63a-d43b59672e33" providerId="ADAL" clId="{60D40D5C-CFA5-4814-831C-E6BBF054F528}" dt="2026-04-05T06:07:30.002" v="51" actId="108"/>
          <ac:spMkLst>
            <pc:docMk/>
            <pc:sldMk cId="0" sldId="258"/>
            <ac:spMk id="151" creationId="{00000000-0000-0000-0000-000000000000}"/>
          </ac:spMkLst>
        </pc:spChg>
      </pc:sldChg>
      <pc:sldChg chg="modSp del mod">
        <pc:chgData name="Mandar Diwan" userId="9fd8fb0e-3663-4010-b63a-d43b59672e33" providerId="ADAL" clId="{60D40D5C-CFA5-4814-831C-E6BBF054F528}" dt="2026-04-05T16:45:27.460" v="76" actId="47"/>
        <pc:sldMkLst>
          <pc:docMk/>
          <pc:sldMk cId="0" sldId="259"/>
        </pc:sldMkLst>
        <pc:spChg chg="mod">
          <ac:chgData name="Mandar Diwan" userId="9fd8fb0e-3663-4010-b63a-d43b59672e33" providerId="ADAL" clId="{60D40D5C-CFA5-4814-831C-E6BBF054F528}" dt="2026-04-05T06:08:18.275" v="58" actId="5793"/>
          <ac:spMkLst>
            <pc:docMk/>
            <pc:sldMk cId="0" sldId="259"/>
            <ac:spMk id="159" creationId="{00000000-0000-0000-0000-000000000000}"/>
          </ac:spMkLst>
        </pc:spChg>
      </pc:sldChg>
      <pc:sldChg chg="modSp mod">
        <pc:chgData name="Mandar Diwan" userId="9fd8fb0e-3663-4010-b63a-d43b59672e33" providerId="ADAL" clId="{60D40D5C-CFA5-4814-831C-E6BBF054F528}" dt="2026-04-05T06:11:11.128" v="74"/>
        <pc:sldMkLst>
          <pc:docMk/>
          <pc:sldMk cId="0" sldId="260"/>
        </pc:sldMkLst>
        <pc:spChg chg="mod">
          <ac:chgData name="Mandar Diwan" userId="9fd8fb0e-3663-4010-b63a-d43b59672e33" providerId="ADAL" clId="{60D40D5C-CFA5-4814-831C-E6BBF054F528}" dt="2026-04-05T06:11:11.128" v="74"/>
          <ac:spMkLst>
            <pc:docMk/>
            <pc:sldMk cId="0" sldId="260"/>
            <ac:spMk id="167" creationId="{00000000-0000-0000-0000-000000000000}"/>
          </ac:spMkLst>
        </pc:spChg>
      </pc:sldChg>
      <pc:sldChg chg="modSp mod">
        <pc:chgData name="Mandar Diwan" userId="9fd8fb0e-3663-4010-b63a-d43b59672e33" providerId="ADAL" clId="{60D40D5C-CFA5-4814-831C-E6BBF054F528}" dt="2026-04-05T16:56:43.653" v="207" actId="20577"/>
        <pc:sldMkLst>
          <pc:docMk/>
          <pc:sldMk cId="0" sldId="263"/>
        </pc:sldMkLst>
        <pc:spChg chg="mod">
          <ac:chgData name="Mandar Diwan" userId="9fd8fb0e-3663-4010-b63a-d43b59672e33" providerId="ADAL" clId="{60D40D5C-CFA5-4814-831C-E6BBF054F528}" dt="2026-04-05T16:56:43.653" v="207" actId="20577"/>
          <ac:spMkLst>
            <pc:docMk/>
            <pc:sldMk cId="0" sldId="263"/>
            <ac:spMk id="191" creationId="{00000000-0000-0000-0000-000000000000}"/>
          </ac:spMkLst>
        </pc:spChg>
      </pc:sldChg>
      <pc:sldChg chg="del">
        <pc:chgData name="Mandar Diwan" userId="9fd8fb0e-3663-4010-b63a-d43b59672e33" providerId="ADAL" clId="{60D40D5C-CFA5-4814-831C-E6BBF054F528}" dt="2026-04-05T17:01:35.987" v="361" actId="47"/>
        <pc:sldMkLst>
          <pc:docMk/>
          <pc:sldMk cId="0" sldId="265"/>
        </pc:sldMkLst>
      </pc:sldChg>
      <pc:sldChg chg="ord">
        <pc:chgData name="Mandar Diwan" userId="9fd8fb0e-3663-4010-b63a-d43b59672e33" providerId="ADAL" clId="{60D40D5C-CFA5-4814-831C-E6BBF054F528}" dt="2026-04-05T17:01:32.125" v="360"/>
        <pc:sldMkLst>
          <pc:docMk/>
          <pc:sldMk cId="0" sldId="266"/>
        </pc:sldMkLst>
      </pc:sldChg>
      <pc:sldChg chg="modSp mod">
        <pc:chgData name="Mandar Diwan" userId="9fd8fb0e-3663-4010-b63a-d43b59672e33" providerId="ADAL" clId="{60D40D5C-CFA5-4814-831C-E6BBF054F528}" dt="2026-04-05T19:18:12.446" v="515" actId="20577"/>
        <pc:sldMkLst>
          <pc:docMk/>
          <pc:sldMk cId="0" sldId="269"/>
        </pc:sldMkLst>
        <pc:spChg chg="mod">
          <ac:chgData name="Mandar Diwan" userId="9fd8fb0e-3663-4010-b63a-d43b59672e33" providerId="ADAL" clId="{60D40D5C-CFA5-4814-831C-E6BBF054F528}" dt="2026-04-05T19:18:12.446" v="515" actId="20577"/>
          <ac:spMkLst>
            <pc:docMk/>
            <pc:sldMk cId="0" sldId="269"/>
            <ac:spMk id="238" creationId="{00000000-0000-0000-0000-000000000000}"/>
          </ac:spMkLst>
        </pc:spChg>
      </pc:sldChg>
      <pc:sldChg chg="modSp mod">
        <pc:chgData name="Mandar Diwan" userId="9fd8fb0e-3663-4010-b63a-d43b59672e33" providerId="ADAL" clId="{60D40D5C-CFA5-4814-831C-E6BBF054F528}" dt="2026-04-05T19:30:31.202" v="523" actId="20577"/>
        <pc:sldMkLst>
          <pc:docMk/>
          <pc:sldMk cId="0" sldId="277"/>
        </pc:sldMkLst>
        <pc:spChg chg="mod">
          <ac:chgData name="Mandar Diwan" userId="9fd8fb0e-3663-4010-b63a-d43b59672e33" providerId="ADAL" clId="{60D40D5C-CFA5-4814-831C-E6BBF054F528}" dt="2026-04-05T19:30:31.202" v="523" actId="20577"/>
          <ac:spMkLst>
            <pc:docMk/>
            <pc:sldMk cId="0" sldId="277"/>
            <ac:spMk id="302" creationId="{00000000-0000-0000-0000-000000000000}"/>
          </ac:spMkLst>
        </pc:spChg>
      </pc:sldChg>
      <pc:sldChg chg="add">
        <pc:chgData name="Mandar Diwan" userId="9fd8fb0e-3663-4010-b63a-d43b59672e33" providerId="ADAL" clId="{60D40D5C-CFA5-4814-831C-E6BBF054F528}" dt="2026-04-05T16:45:24.616" v="75"/>
        <pc:sldMkLst>
          <pc:docMk/>
          <pc:sldMk cId="0" sldId="280"/>
        </pc:sldMkLst>
      </pc:sldChg>
      <pc:sldChg chg="addSp delSp modSp add mod modClrScheme chgLayout">
        <pc:chgData name="Mandar Diwan" userId="9fd8fb0e-3663-4010-b63a-d43b59672e33" providerId="ADAL" clId="{60D40D5C-CFA5-4814-831C-E6BBF054F528}" dt="2026-04-05T16:58:37.405" v="268" actId="1076"/>
        <pc:sldMkLst>
          <pc:docMk/>
          <pc:sldMk cId="2622514913" sldId="287"/>
        </pc:sldMkLst>
        <pc:spChg chg="del">
          <ac:chgData name="Mandar Diwan" userId="9fd8fb0e-3663-4010-b63a-d43b59672e33" providerId="ADAL" clId="{60D40D5C-CFA5-4814-831C-E6BBF054F528}" dt="2026-04-05T16:57:24.901" v="259" actId="478"/>
          <ac:spMkLst>
            <pc:docMk/>
            <pc:sldMk cId="2622514913" sldId="287"/>
            <ac:spMk id="2" creationId="{07852774-AA39-50D8-EBE6-99CE3D994758}"/>
          </ac:spMkLst>
        </pc:spChg>
        <pc:spChg chg="add mod ord">
          <ac:chgData name="Mandar Diwan" userId="9fd8fb0e-3663-4010-b63a-d43b59672e33" providerId="ADAL" clId="{60D40D5C-CFA5-4814-831C-E6BBF054F528}" dt="2026-04-05T16:57:46.635" v="261" actId="6549"/>
          <ac:spMkLst>
            <pc:docMk/>
            <pc:sldMk cId="2622514913" sldId="287"/>
            <ac:spMk id="3" creationId="{74EB8FA9-A08A-F01F-C916-9DFD03AFB66D}"/>
          </ac:spMkLst>
        </pc:spChg>
        <pc:spChg chg="add del mod ord">
          <ac:chgData name="Mandar Diwan" userId="9fd8fb0e-3663-4010-b63a-d43b59672e33" providerId="ADAL" clId="{60D40D5C-CFA5-4814-831C-E6BBF054F528}" dt="2026-04-05T16:57:28.255" v="260" actId="478"/>
          <ac:spMkLst>
            <pc:docMk/>
            <pc:sldMk cId="2622514913" sldId="287"/>
            <ac:spMk id="4" creationId="{7B8ADDC0-9F40-82EC-9095-61D501DD80A5}"/>
          </ac:spMkLst>
        </pc:spChg>
        <pc:spChg chg="mod">
          <ac:chgData name="Mandar Diwan" userId="9fd8fb0e-3663-4010-b63a-d43b59672e33" providerId="ADAL" clId="{60D40D5C-CFA5-4814-831C-E6BBF054F528}" dt="2026-04-05T16:58:37.405" v="268" actId="1076"/>
          <ac:spMkLst>
            <pc:docMk/>
            <pc:sldMk cId="2622514913" sldId="287"/>
            <ac:spMk id="14" creationId="{81499317-F3F2-2505-1880-56C964A368CE}"/>
          </ac:spMkLst>
        </pc:spChg>
        <pc:grpChg chg="add mod">
          <ac:chgData name="Mandar Diwan" userId="9fd8fb0e-3663-4010-b63a-d43b59672e33" providerId="ADAL" clId="{60D40D5C-CFA5-4814-831C-E6BBF054F528}" dt="2026-04-05T16:58:26.102" v="267" actId="1076"/>
          <ac:grpSpMkLst>
            <pc:docMk/>
            <pc:sldMk cId="2622514913" sldId="287"/>
            <ac:grpSpMk id="5" creationId="{5BF2FA3E-C31D-1F2F-279F-53D42012BD03}"/>
          </ac:grpSpMkLst>
        </pc:grpChg>
        <pc:picChg chg="mod">
          <ac:chgData name="Mandar Diwan" userId="9fd8fb0e-3663-4010-b63a-d43b59672e33" providerId="ADAL" clId="{60D40D5C-CFA5-4814-831C-E6BBF054F528}" dt="2026-04-05T16:58:23.012" v="266" actId="164"/>
          <ac:picMkLst>
            <pc:docMk/>
            <pc:sldMk cId="2622514913" sldId="287"/>
            <ac:picMk id="6" creationId="{D6B7B999-597C-EF9E-27E4-D7943A3733EB}"/>
          </ac:picMkLst>
        </pc:picChg>
        <pc:picChg chg="mod">
          <ac:chgData name="Mandar Diwan" userId="9fd8fb0e-3663-4010-b63a-d43b59672e33" providerId="ADAL" clId="{60D40D5C-CFA5-4814-831C-E6BBF054F528}" dt="2026-04-05T16:58:23.012" v="266" actId="164"/>
          <ac:picMkLst>
            <pc:docMk/>
            <pc:sldMk cId="2622514913" sldId="287"/>
            <ac:picMk id="9" creationId="{BA65A202-DF20-223F-7DA9-7C17FFC4A1C8}"/>
          </ac:picMkLst>
        </pc:picChg>
        <pc:picChg chg="mod">
          <ac:chgData name="Mandar Diwan" userId="9fd8fb0e-3663-4010-b63a-d43b59672e33" providerId="ADAL" clId="{60D40D5C-CFA5-4814-831C-E6BBF054F528}" dt="2026-04-05T16:58:23.012" v="266" actId="164"/>
          <ac:picMkLst>
            <pc:docMk/>
            <pc:sldMk cId="2622514913" sldId="287"/>
            <ac:picMk id="11" creationId="{688DDDFF-CB6B-F299-3A36-50CFB9365576}"/>
          </ac:picMkLst>
        </pc:picChg>
      </pc:sldChg>
      <pc:sldChg chg="addSp delSp modSp add mod modClrScheme chgLayout">
        <pc:chgData name="Mandar Diwan" userId="9fd8fb0e-3663-4010-b63a-d43b59672e33" providerId="ADAL" clId="{60D40D5C-CFA5-4814-831C-E6BBF054F528}" dt="2026-04-05T17:06:01.986" v="467" actId="1076"/>
        <pc:sldMkLst>
          <pc:docMk/>
          <pc:sldMk cId="425051961" sldId="289"/>
        </pc:sldMkLst>
        <pc:spChg chg="del">
          <ac:chgData name="Mandar Diwan" userId="9fd8fb0e-3663-4010-b63a-d43b59672e33" providerId="ADAL" clId="{60D40D5C-CFA5-4814-831C-E6BBF054F528}" dt="2026-04-05T17:04:54.678" v="457" actId="478"/>
          <ac:spMkLst>
            <pc:docMk/>
            <pc:sldMk cId="425051961" sldId="289"/>
            <ac:spMk id="5" creationId="{09B103BB-9610-8093-F756-96ECD6777A5B}"/>
          </ac:spMkLst>
        </pc:spChg>
        <pc:spChg chg="add mod ord">
          <ac:chgData name="Mandar Diwan" userId="9fd8fb0e-3663-4010-b63a-d43b59672e33" providerId="ADAL" clId="{60D40D5C-CFA5-4814-831C-E6BBF054F528}" dt="2026-04-05T17:04:51.395" v="456" actId="404"/>
          <ac:spMkLst>
            <pc:docMk/>
            <pc:sldMk cId="425051961" sldId="289"/>
            <ac:spMk id="7" creationId="{FFA3FC52-684D-95E1-5F03-07DF2A6B8481}"/>
          </ac:spMkLst>
        </pc:spChg>
        <pc:spChg chg="add del mod ord">
          <ac:chgData name="Mandar Diwan" userId="9fd8fb0e-3663-4010-b63a-d43b59672e33" providerId="ADAL" clId="{60D40D5C-CFA5-4814-831C-E6BBF054F528}" dt="2026-04-05T17:04:58.855" v="458" actId="478"/>
          <ac:spMkLst>
            <pc:docMk/>
            <pc:sldMk cId="425051961" sldId="289"/>
            <ac:spMk id="9" creationId="{4E5F858B-FB84-B246-3911-C72A97B1A2FC}"/>
          </ac:spMkLst>
        </pc:spChg>
        <pc:graphicFrameChg chg="mod">
          <ac:chgData name="Mandar Diwan" userId="9fd8fb0e-3663-4010-b63a-d43b59672e33" providerId="ADAL" clId="{60D40D5C-CFA5-4814-831C-E6BBF054F528}" dt="2026-04-05T17:06:01.986" v="467" actId="1076"/>
          <ac:graphicFrameMkLst>
            <pc:docMk/>
            <pc:sldMk cId="425051961" sldId="289"/>
            <ac:graphicFrameMk id="3" creationId="{0F399551-545B-59AF-D61E-AF9ECCB71867}"/>
          </ac:graphicFrameMkLst>
        </pc:graphicFrameChg>
        <pc:picChg chg="mod">
          <ac:chgData name="Mandar Diwan" userId="9fd8fb0e-3663-4010-b63a-d43b59672e33" providerId="ADAL" clId="{60D40D5C-CFA5-4814-831C-E6BBF054F528}" dt="2026-04-05T17:05:51.165" v="465" actId="1076"/>
          <ac:picMkLst>
            <pc:docMk/>
            <pc:sldMk cId="425051961" sldId="289"/>
            <ac:picMk id="2" creationId="{6F06E51A-992C-A835-D1D9-60B5E62E29FB}"/>
          </ac:picMkLst>
        </pc:picChg>
        <pc:picChg chg="mod">
          <ac:chgData name="Mandar Diwan" userId="9fd8fb0e-3663-4010-b63a-d43b59672e33" providerId="ADAL" clId="{60D40D5C-CFA5-4814-831C-E6BBF054F528}" dt="2026-04-05T17:05:55.549" v="466" actId="1076"/>
          <ac:picMkLst>
            <pc:docMk/>
            <pc:sldMk cId="425051961" sldId="289"/>
            <ac:picMk id="4" creationId="{6A435E17-B074-A8D3-E2DA-5C9694563578}"/>
          </ac:picMkLst>
        </pc:picChg>
        <pc:picChg chg="mod">
          <ac:chgData name="Mandar Diwan" userId="9fd8fb0e-3663-4010-b63a-d43b59672e33" providerId="ADAL" clId="{60D40D5C-CFA5-4814-831C-E6BBF054F528}" dt="2026-04-05T17:05:44.232" v="463" actId="1076"/>
          <ac:picMkLst>
            <pc:docMk/>
            <pc:sldMk cId="425051961" sldId="289"/>
            <ac:picMk id="6" creationId="{DACFEF69-DD64-6696-BA29-6502A5554FE5}"/>
          </ac:picMkLst>
        </pc:picChg>
        <pc:picChg chg="mod">
          <ac:chgData name="Mandar Diwan" userId="9fd8fb0e-3663-4010-b63a-d43b59672e33" providerId="ADAL" clId="{60D40D5C-CFA5-4814-831C-E6BBF054F528}" dt="2026-04-05T17:05:48.911" v="464" actId="1076"/>
          <ac:picMkLst>
            <pc:docMk/>
            <pc:sldMk cId="425051961" sldId="289"/>
            <ac:picMk id="8" creationId="{0C356963-9E35-EC92-CD48-CFBC5C7E9E4D}"/>
          </ac:picMkLst>
        </pc:picChg>
      </pc:sldChg>
      <pc:sldChg chg="addSp modSp add del mod modClrScheme chgLayout">
        <pc:chgData name="Mandar Diwan" userId="9fd8fb0e-3663-4010-b63a-d43b59672e33" providerId="ADAL" clId="{60D40D5C-CFA5-4814-831C-E6BBF054F528}" dt="2026-04-05T16:54:38.482" v="105" actId="47"/>
        <pc:sldMkLst>
          <pc:docMk/>
          <pc:sldMk cId="2169833455" sldId="401"/>
        </pc:sldMkLst>
        <pc:spChg chg="add mod ord">
          <ac:chgData name="Mandar Diwan" userId="9fd8fb0e-3663-4010-b63a-d43b59672e33" providerId="ADAL" clId="{60D40D5C-CFA5-4814-831C-E6BBF054F528}" dt="2026-04-05T16:52:44.559" v="78" actId="700"/>
          <ac:spMkLst>
            <pc:docMk/>
            <pc:sldMk cId="2169833455" sldId="401"/>
            <ac:spMk id="2" creationId="{BA821AE1-9218-7B79-273D-FACE06C95C35}"/>
          </ac:spMkLst>
        </pc:spChg>
        <pc:spChg chg="mod ord">
          <ac:chgData name="Mandar Diwan" userId="9fd8fb0e-3663-4010-b63a-d43b59672e33" providerId="ADAL" clId="{60D40D5C-CFA5-4814-831C-E6BBF054F528}" dt="2026-04-05T16:52:44.559" v="78" actId="700"/>
          <ac:spMkLst>
            <pc:docMk/>
            <pc:sldMk cId="2169833455" sldId="401"/>
            <ac:spMk id="398" creationId="{00000000-0000-0000-0000-000000000000}"/>
          </ac:spMkLst>
        </pc:spChg>
        <pc:spChg chg="mod ord">
          <ac:chgData name="Mandar Diwan" userId="9fd8fb0e-3663-4010-b63a-d43b59672e33" providerId="ADAL" clId="{60D40D5C-CFA5-4814-831C-E6BBF054F528}" dt="2026-04-05T16:52:44.559" v="78" actId="700"/>
          <ac:spMkLst>
            <pc:docMk/>
            <pc:sldMk cId="2169833455" sldId="401"/>
            <ac:spMk id="399" creationId="{00000000-0000-0000-0000-000000000000}"/>
          </ac:spMkLst>
        </pc:spChg>
      </pc:sldChg>
      <pc:sldChg chg="addSp delSp modSp add mod modClrScheme chgLayout">
        <pc:chgData name="Mandar Diwan" userId="9fd8fb0e-3663-4010-b63a-d43b59672e33" providerId="ADAL" clId="{60D40D5C-CFA5-4814-831C-E6BBF054F528}" dt="2026-04-05T17:01:13.106" v="357" actId="1076"/>
        <pc:sldMkLst>
          <pc:docMk/>
          <pc:sldMk cId="1697551522" sldId="408"/>
        </pc:sldMkLst>
        <pc:spChg chg="add mod ord">
          <ac:chgData name="Mandar Diwan" userId="9fd8fb0e-3663-4010-b63a-d43b59672e33" providerId="ADAL" clId="{60D40D5C-CFA5-4814-831C-E6BBF054F528}" dt="2026-04-05T17:00:37.914" v="352" actId="20577"/>
          <ac:spMkLst>
            <pc:docMk/>
            <pc:sldMk cId="1697551522" sldId="408"/>
            <ac:spMk id="2" creationId="{8AD118F9-C859-ABAE-E0BF-90F7AE8CCF9B}"/>
          </ac:spMkLst>
        </pc:spChg>
        <pc:spChg chg="add del mod ord">
          <ac:chgData name="Mandar Diwan" userId="9fd8fb0e-3663-4010-b63a-d43b59672e33" providerId="ADAL" clId="{60D40D5C-CFA5-4814-831C-E6BBF054F528}" dt="2026-04-05T17:00:45.060" v="354" actId="478"/>
          <ac:spMkLst>
            <pc:docMk/>
            <pc:sldMk cId="1697551522" sldId="408"/>
            <ac:spMk id="4" creationId="{E2E8D888-0707-C6DD-0A9B-277E34CB5D76}"/>
          </ac:spMkLst>
        </pc:spChg>
        <pc:spChg chg="del">
          <ac:chgData name="Mandar Diwan" userId="9fd8fb0e-3663-4010-b63a-d43b59672e33" providerId="ADAL" clId="{60D40D5C-CFA5-4814-831C-E6BBF054F528}" dt="2026-04-05T17:00:41.453" v="353" actId="478"/>
          <ac:spMkLst>
            <pc:docMk/>
            <pc:sldMk cId="1697551522" sldId="408"/>
            <ac:spMk id="8" creationId="{506FBFE4-248D-F9AD-52BF-6A706BD9BCED}"/>
          </ac:spMkLst>
        </pc:spChg>
        <pc:graphicFrameChg chg="mod">
          <ac:chgData name="Mandar Diwan" userId="9fd8fb0e-3663-4010-b63a-d43b59672e33" providerId="ADAL" clId="{60D40D5C-CFA5-4814-831C-E6BBF054F528}" dt="2026-04-05T17:01:13.106" v="357" actId="1076"/>
          <ac:graphicFrameMkLst>
            <pc:docMk/>
            <pc:sldMk cId="1697551522" sldId="408"/>
            <ac:graphicFrameMk id="3" creationId="{6CF74AAB-B60D-25E4-E1B8-78E507EB7807}"/>
          </ac:graphicFrameMkLst>
        </pc:graphicFrameChg>
        <pc:graphicFrameChg chg="mod">
          <ac:chgData name="Mandar Diwan" userId="9fd8fb0e-3663-4010-b63a-d43b59672e33" providerId="ADAL" clId="{60D40D5C-CFA5-4814-831C-E6BBF054F528}" dt="2026-04-05T17:01:00.955" v="356" actId="1076"/>
          <ac:graphicFrameMkLst>
            <pc:docMk/>
            <pc:sldMk cId="1697551522" sldId="408"/>
            <ac:graphicFrameMk id="6" creationId="{DD881A4A-259B-EE01-F022-4F60D2E5E278}"/>
          </ac:graphicFrameMkLst>
        </pc:graphicFrameChg>
      </pc:sldChg>
      <pc:sldChg chg="addSp delSp modSp add mod modClrScheme chgLayout">
        <pc:chgData name="Mandar Diwan" userId="9fd8fb0e-3663-4010-b63a-d43b59672e33" providerId="ADAL" clId="{60D40D5C-CFA5-4814-831C-E6BBF054F528}" dt="2026-04-05T16:54:32.138" v="104" actId="1076"/>
        <pc:sldMkLst>
          <pc:docMk/>
          <pc:sldMk cId="2362842030" sldId="409"/>
        </pc:sldMkLst>
        <pc:spChg chg="mod">
          <ac:chgData name="Mandar Diwan" userId="9fd8fb0e-3663-4010-b63a-d43b59672e33" providerId="ADAL" clId="{60D40D5C-CFA5-4814-831C-E6BBF054F528}" dt="2026-04-05T16:54:32.138" v="104" actId="1076"/>
          <ac:spMkLst>
            <pc:docMk/>
            <pc:sldMk cId="2362842030" sldId="409"/>
            <ac:spMk id="2" creationId="{00000000-0000-0000-0000-000000000000}"/>
          </ac:spMkLst>
        </pc:spChg>
        <pc:spChg chg="del">
          <ac:chgData name="Mandar Diwan" userId="9fd8fb0e-3663-4010-b63a-d43b59672e33" providerId="ADAL" clId="{60D40D5C-CFA5-4814-831C-E6BBF054F528}" dt="2026-04-05T16:54:15.857" v="102" actId="478"/>
          <ac:spMkLst>
            <pc:docMk/>
            <pc:sldMk cId="2362842030" sldId="409"/>
            <ac:spMk id="3" creationId="{3224A847-DB0D-56EF-EA03-8B1C29BD24E6}"/>
          </ac:spMkLst>
        </pc:spChg>
        <pc:spChg chg="add mod ord">
          <ac:chgData name="Mandar Diwan" userId="9fd8fb0e-3663-4010-b63a-d43b59672e33" providerId="ADAL" clId="{60D40D5C-CFA5-4814-831C-E6BBF054F528}" dt="2026-04-05T16:54:11.611" v="101" actId="20577"/>
          <ac:spMkLst>
            <pc:docMk/>
            <pc:sldMk cId="2362842030" sldId="409"/>
            <ac:spMk id="4" creationId="{4E5CAA45-29A2-C8FD-74FB-A849C9421E77}"/>
          </ac:spMkLst>
        </pc:spChg>
        <pc:spChg chg="add del mod ord">
          <ac:chgData name="Mandar Diwan" userId="9fd8fb0e-3663-4010-b63a-d43b59672e33" providerId="ADAL" clId="{60D40D5C-CFA5-4814-831C-E6BBF054F528}" dt="2026-04-05T16:54:21.825" v="103" actId="478"/>
          <ac:spMkLst>
            <pc:docMk/>
            <pc:sldMk cId="2362842030" sldId="409"/>
            <ac:spMk id="5" creationId="{B988A462-E53D-16C9-4BF6-DFBFF5609F5F}"/>
          </ac:spMkLst>
        </pc:spChg>
      </pc:sldChg>
      <pc:sldChg chg="addSp delSp modSp add mod modClrScheme chgLayout">
        <pc:chgData name="Mandar Diwan" userId="9fd8fb0e-3663-4010-b63a-d43b59672e33" providerId="ADAL" clId="{60D40D5C-CFA5-4814-831C-E6BBF054F528}" dt="2026-04-05T16:55:09.594" v="129" actId="14100"/>
        <pc:sldMkLst>
          <pc:docMk/>
          <pc:sldMk cId="4116842553" sldId="410"/>
        </pc:sldMkLst>
        <pc:spChg chg="add mod ord">
          <ac:chgData name="Mandar Diwan" userId="9fd8fb0e-3663-4010-b63a-d43b59672e33" providerId="ADAL" clId="{60D40D5C-CFA5-4814-831C-E6BBF054F528}" dt="2026-04-05T16:54:52.234" v="125" actId="20577"/>
          <ac:spMkLst>
            <pc:docMk/>
            <pc:sldMk cId="4116842553" sldId="410"/>
            <ac:spMk id="2" creationId="{1CAE1AAC-CC93-A328-B3D0-49258566264E}"/>
          </ac:spMkLst>
        </pc:spChg>
        <pc:spChg chg="del">
          <ac:chgData name="Mandar Diwan" userId="9fd8fb0e-3663-4010-b63a-d43b59672e33" providerId="ADAL" clId="{60D40D5C-CFA5-4814-831C-E6BBF054F528}" dt="2026-04-05T16:54:55.440" v="126" actId="478"/>
          <ac:spMkLst>
            <pc:docMk/>
            <pc:sldMk cId="4116842553" sldId="410"/>
            <ac:spMk id="3" creationId="{3224A847-DB0D-56EF-EA03-8B1C29BD24E6}"/>
          </ac:spMkLst>
        </pc:spChg>
        <pc:spChg chg="add del mod ord">
          <ac:chgData name="Mandar Diwan" userId="9fd8fb0e-3663-4010-b63a-d43b59672e33" providerId="ADAL" clId="{60D40D5C-CFA5-4814-831C-E6BBF054F528}" dt="2026-04-05T16:54:58.867" v="127" actId="478"/>
          <ac:spMkLst>
            <pc:docMk/>
            <pc:sldMk cId="4116842553" sldId="410"/>
            <ac:spMk id="4" creationId="{CCE634AD-106D-DA02-251D-C16C3712C81C}"/>
          </ac:spMkLst>
        </pc:spChg>
        <pc:spChg chg="mod">
          <ac:chgData name="Mandar Diwan" userId="9fd8fb0e-3663-4010-b63a-d43b59672e33" providerId="ADAL" clId="{60D40D5C-CFA5-4814-831C-E6BBF054F528}" dt="2026-04-05T16:55:09.594" v="129" actId="14100"/>
          <ac:spMkLst>
            <pc:docMk/>
            <pc:sldMk cId="4116842553" sldId="410"/>
            <ac:spMk id="5" creationId="{D91BB0F9-0B7F-B88E-F85B-473796962929}"/>
          </ac:spMkLst>
        </pc:spChg>
      </pc:sldChg>
      <pc:sldChg chg="addSp delSp modSp add mod modClrScheme chgLayout">
        <pc:chgData name="Mandar Diwan" userId="9fd8fb0e-3663-4010-b63a-d43b59672e33" providerId="ADAL" clId="{60D40D5C-CFA5-4814-831C-E6BBF054F528}" dt="2026-04-05T16:56:05.732" v="163" actId="1038"/>
        <pc:sldMkLst>
          <pc:docMk/>
          <pc:sldMk cId="2883094738" sldId="411"/>
        </pc:sldMkLst>
        <pc:spChg chg="add mod ord">
          <ac:chgData name="Mandar Diwan" userId="9fd8fb0e-3663-4010-b63a-d43b59672e33" providerId="ADAL" clId="{60D40D5C-CFA5-4814-831C-E6BBF054F528}" dt="2026-04-05T16:55:21.707" v="142" actId="20577"/>
          <ac:spMkLst>
            <pc:docMk/>
            <pc:sldMk cId="2883094738" sldId="411"/>
            <ac:spMk id="2" creationId="{E25836C6-5018-C656-2C76-8C788243F4CD}"/>
          </ac:spMkLst>
        </pc:spChg>
        <pc:spChg chg="add del mod ord">
          <ac:chgData name="Mandar Diwan" userId="9fd8fb0e-3663-4010-b63a-d43b59672e33" providerId="ADAL" clId="{60D40D5C-CFA5-4814-831C-E6BBF054F528}" dt="2026-04-05T16:55:30.265" v="144" actId="478"/>
          <ac:spMkLst>
            <pc:docMk/>
            <pc:sldMk cId="2883094738" sldId="411"/>
            <ac:spMk id="4" creationId="{21488ADF-D50F-1DF5-E1E5-63E47D83882C}"/>
          </ac:spMkLst>
        </pc:spChg>
        <pc:spChg chg="del">
          <ac:chgData name="Mandar Diwan" userId="9fd8fb0e-3663-4010-b63a-d43b59672e33" providerId="ADAL" clId="{60D40D5C-CFA5-4814-831C-E6BBF054F528}" dt="2026-04-05T16:55:26.352" v="143" actId="478"/>
          <ac:spMkLst>
            <pc:docMk/>
            <pc:sldMk cId="2883094738" sldId="411"/>
            <ac:spMk id="19" creationId="{02AAC71F-B08B-326E-9689-EFC5C54A05A6}"/>
          </ac:spMkLst>
        </pc:spChg>
        <pc:grpChg chg="add mod">
          <ac:chgData name="Mandar Diwan" userId="9fd8fb0e-3663-4010-b63a-d43b59672e33" providerId="ADAL" clId="{60D40D5C-CFA5-4814-831C-E6BBF054F528}" dt="2026-04-05T16:56:05.732" v="163" actId="1038"/>
          <ac:grpSpMkLst>
            <pc:docMk/>
            <pc:sldMk cId="2883094738" sldId="411"/>
            <ac:grpSpMk id="6" creationId="{260B2D28-D63E-B972-14C9-6519D409CB0D}"/>
          </ac:grpSpMkLst>
        </pc:grp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3" creationId="{D4D508E2-6709-F770-BEA8-1F57FD27674C}"/>
          </ac:picMkLst>
        </pc:pic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5" creationId="{D8458FB1-4F9B-BB3A-93D0-6212638EB585}"/>
          </ac:picMkLst>
        </pc:pic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7" creationId="{038D5C97-4B55-6DF2-2208-654800B46EAF}"/>
          </ac:picMkLst>
        </pc:pic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9" creationId="{117B6A79-B801-BFDE-3A23-A0EF2A21796E}"/>
          </ac:picMkLst>
        </pc:pic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11" creationId="{9804D234-3C73-1F35-0DBE-815D74EB82EE}"/>
          </ac:picMkLst>
        </pc:picChg>
        <pc:picChg chg="mod">
          <ac:chgData name="Mandar Diwan" userId="9fd8fb0e-3663-4010-b63a-d43b59672e33" providerId="ADAL" clId="{60D40D5C-CFA5-4814-831C-E6BBF054F528}" dt="2026-04-05T16:55:44.793" v="145" actId="164"/>
          <ac:picMkLst>
            <pc:docMk/>
            <pc:sldMk cId="2883094738" sldId="411"/>
            <ac:picMk id="13" creationId="{1970DD55-518C-B2CB-0EBC-5B9C45C20C5D}"/>
          </ac:picMkLst>
        </pc:picChg>
      </pc:sldChg>
      <pc:sldChg chg="addSp delSp modSp add mod modClrScheme chgLayout">
        <pc:chgData name="Mandar Diwan" userId="9fd8fb0e-3663-4010-b63a-d43b59672e33" providerId="ADAL" clId="{60D40D5C-CFA5-4814-831C-E6BBF054F528}" dt="2026-04-05T17:00:10.819" v="318" actId="478"/>
        <pc:sldMkLst>
          <pc:docMk/>
          <pc:sldMk cId="3789294097" sldId="412"/>
        </pc:sldMkLst>
        <pc:spChg chg="del">
          <ac:chgData name="Mandar Diwan" userId="9fd8fb0e-3663-4010-b63a-d43b59672e33" providerId="ADAL" clId="{60D40D5C-CFA5-4814-831C-E6BBF054F528}" dt="2026-04-05T17:00:07.491" v="317" actId="478"/>
          <ac:spMkLst>
            <pc:docMk/>
            <pc:sldMk cId="3789294097" sldId="412"/>
            <ac:spMk id="2" creationId="{1F6499AE-4C01-52DA-8E9C-E2FD3AD0F20C}"/>
          </ac:spMkLst>
        </pc:spChg>
        <pc:spChg chg="add mod ord">
          <ac:chgData name="Mandar Diwan" userId="9fd8fb0e-3663-4010-b63a-d43b59672e33" providerId="ADAL" clId="{60D40D5C-CFA5-4814-831C-E6BBF054F528}" dt="2026-04-05T17:00:04.018" v="316" actId="20577"/>
          <ac:spMkLst>
            <pc:docMk/>
            <pc:sldMk cId="3789294097" sldId="412"/>
            <ac:spMk id="3" creationId="{20EACE90-EDC1-B6FA-1F14-EF13CF8BE53F}"/>
          </ac:spMkLst>
        </pc:spChg>
        <pc:spChg chg="add del mod ord">
          <ac:chgData name="Mandar Diwan" userId="9fd8fb0e-3663-4010-b63a-d43b59672e33" providerId="ADAL" clId="{60D40D5C-CFA5-4814-831C-E6BBF054F528}" dt="2026-04-05T17:00:10.819" v="318" actId="478"/>
          <ac:spMkLst>
            <pc:docMk/>
            <pc:sldMk cId="3789294097" sldId="412"/>
            <ac:spMk id="4" creationId="{E9736E6E-27A6-F939-5EE7-39F691885CBD}"/>
          </ac:spMkLst>
        </pc:spChg>
      </pc:sldChg>
      <pc:sldChg chg="add">
        <pc:chgData name="Mandar Diwan" userId="9fd8fb0e-3663-4010-b63a-d43b59672e33" providerId="ADAL" clId="{60D40D5C-CFA5-4814-831C-E6BBF054F528}" dt="2026-04-05T17:01:28.741" v="358"/>
        <pc:sldMkLst>
          <pc:docMk/>
          <pc:sldMk cId="0" sldId="413"/>
        </pc:sldMkLst>
      </pc:sldChg>
      <pc:sldChg chg="addSp delSp modSp add mod chgLayout">
        <pc:chgData name="Mandar Diwan" userId="9fd8fb0e-3663-4010-b63a-d43b59672e33" providerId="ADAL" clId="{60D40D5C-CFA5-4814-831C-E6BBF054F528}" dt="2026-04-05T17:04:18.621" v="400" actId="1076"/>
        <pc:sldMkLst>
          <pc:docMk/>
          <pc:sldMk cId="819053304" sldId="414"/>
        </pc:sldMkLst>
        <pc:spChg chg="add mod ord">
          <ac:chgData name="Mandar Diwan" userId="9fd8fb0e-3663-4010-b63a-d43b59672e33" providerId="ADAL" clId="{60D40D5C-CFA5-4814-831C-E6BBF054F528}" dt="2026-04-05T17:03:51.767" v="394" actId="20577"/>
          <ac:spMkLst>
            <pc:docMk/>
            <pc:sldMk cId="819053304" sldId="414"/>
            <ac:spMk id="2" creationId="{B01B5537-9020-C245-7A2B-5369DAE14D1D}"/>
          </ac:spMkLst>
        </pc:spChg>
        <pc:spChg chg="mod ord">
          <ac:chgData name="Mandar Diwan" userId="9fd8fb0e-3663-4010-b63a-d43b59672e33" providerId="ADAL" clId="{60D40D5C-CFA5-4814-831C-E6BBF054F528}" dt="2026-04-05T17:03:31.204" v="363" actId="700"/>
          <ac:spMkLst>
            <pc:docMk/>
            <pc:sldMk cId="819053304" sldId="414"/>
            <ac:spMk id="4" creationId="{7A3C9829-551C-8537-C889-BDCB4C2DB8AA}"/>
          </ac:spMkLst>
        </pc:spChg>
        <pc:spChg chg="del">
          <ac:chgData name="Mandar Diwan" userId="9fd8fb0e-3663-4010-b63a-d43b59672e33" providerId="ADAL" clId="{60D40D5C-CFA5-4814-831C-E6BBF054F528}" dt="2026-04-05T17:03:55.503" v="395" actId="478"/>
          <ac:spMkLst>
            <pc:docMk/>
            <pc:sldMk cId="819053304" sldId="414"/>
            <ac:spMk id="5" creationId="{225CCADD-6246-244F-8096-D803A5458D4D}"/>
          </ac:spMkLst>
        </pc:spChg>
        <pc:spChg chg="add del mod ord">
          <ac:chgData name="Mandar Diwan" userId="9fd8fb0e-3663-4010-b63a-d43b59672e33" providerId="ADAL" clId="{60D40D5C-CFA5-4814-831C-E6BBF054F528}" dt="2026-04-05T17:03:59.630" v="396" actId="478"/>
          <ac:spMkLst>
            <pc:docMk/>
            <pc:sldMk cId="819053304" sldId="414"/>
            <ac:spMk id="6" creationId="{3AC6C7EC-2E63-117E-40DE-D595DCCDCAB7}"/>
          </ac:spMkLst>
        </pc:spChg>
        <pc:graphicFrameChg chg="mod modGraphic">
          <ac:chgData name="Mandar Diwan" userId="9fd8fb0e-3663-4010-b63a-d43b59672e33" providerId="ADAL" clId="{60D40D5C-CFA5-4814-831C-E6BBF054F528}" dt="2026-04-05T17:04:18.621" v="400" actId="1076"/>
          <ac:graphicFrameMkLst>
            <pc:docMk/>
            <pc:sldMk cId="819053304" sldId="414"/>
            <ac:graphicFrameMk id="3" creationId="{AF5627CF-5C41-7046-9CD2-C2BE320F6A16}"/>
          </ac:graphicFrameMkLst>
        </pc:graphicFrameChg>
      </pc:sldChg>
      <pc:sldChg chg="addSp delSp modSp add del mod modClrScheme chgLayout">
        <pc:chgData name="Mandar Diwan" userId="9fd8fb0e-3663-4010-b63a-d43b59672e33" providerId="ADAL" clId="{60D40D5C-CFA5-4814-831C-E6BBF054F528}" dt="2026-04-05T17:08:18.288" v="504" actId="2696"/>
        <pc:sldMkLst>
          <pc:docMk/>
          <pc:sldMk cId="2090469833" sldId="415"/>
        </pc:sldMkLst>
        <pc:spChg chg="add mod ord">
          <ac:chgData name="Mandar Diwan" userId="9fd8fb0e-3663-4010-b63a-d43b59672e33" providerId="ADAL" clId="{60D40D5C-CFA5-4814-831C-E6BBF054F528}" dt="2026-04-05T17:06:58.854" v="498" actId="20577"/>
          <ac:spMkLst>
            <pc:docMk/>
            <pc:sldMk cId="2090469833" sldId="415"/>
            <ac:spMk id="2" creationId="{0658AAC8-DB56-CBA4-8421-0FA7A4A9D2CB}"/>
          </ac:spMkLst>
        </pc:spChg>
        <pc:spChg chg="del">
          <ac:chgData name="Mandar Diwan" userId="9fd8fb0e-3663-4010-b63a-d43b59672e33" providerId="ADAL" clId="{60D40D5C-CFA5-4814-831C-E6BBF054F528}" dt="2026-04-05T17:07:03.456" v="499" actId="478"/>
          <ac:spMkLst>
            <pc:docMk/>
            <pc:sldMk cId="2090469833" sldId="415"/>
            <ac:spMk id="3" creationId="{A543EE38-8612-67D2-74C5-23B2D7834DE0}"/>
          </ac:spMkLst>
        </pc:spChg>
        <pc:spChg chg="add del mod ord">
          <ac:chgData name="Mandar Diwan" userId="9fd8fb0e-3663-4010-b63a-d43b59672e33" providerId="ADAL" clId="{60D40D5C-CFA5-4814-831C-E6BBF054F528}" dt="2026-04-05T17:07:08.284" v="500" actId="478"/>
          <ac:spMkLst>
            <pc:docMk/>
            <pc:sldMk cId="2090469833" sldId="415"/>
            <ac:spMk id="4" creationId="{76FE2AF2-8F25-7E33-0EC5-65226550D1EB}"/>
          </ac:spMkLst>
        </pc:spChg>
        <pc:graphicFrameChg chg="mod modGraphic">
          <ac:chgData name="Mandar Diwan" userId="9fd8fb0e-3663-4010-b63a-d43b59672e33" providerId="ADAL" clId="{60D40D5C-CFA5-4814-831C-E6BBF054F528}" dt="2026-04-05T17:07:35.963" v="503" actId="1076"/>
          <ac:graphicFrameMkLst>
            <pc:docMk/>
            <pc:sldMk cId="2090469833" sldId="415"/>
            <ac:graphicFrameMk id="6" creationId="{53C3AE6D-8C65-47DF-CC53-8228AC6A7DA6}"/>
          </ac:graphicFrameMkLst>
        </pc:graphicFrameChg>
      </pc:sldChg>
      <pc:sldChg chg="add">
        <pc:chgData name="Mandar Diwan" userId="9fd8fb0e-3663-4010-b63a-d43b59672e33" providerId="ADAL" clId="{60D40D5C-CFA5-4814-831C-E6BBF054F528}" dt="2026-04-05T17:08:36.287" v="505"/>
        <pc:sldMkLst>
          <pc:docMk/>
          <pc:sldMk cId="3686626671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2ea37fb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82ea37fb96_0_0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82ea37fb9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bca8afc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bbca8afc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5e7f6f1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25e7f6f1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97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09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e7f6f1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25e7f6f1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3d1e942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03d1e942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bae6a0afc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1bae6a0afc_3_110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1bae6a0afc_3_1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41477549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141477549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b608228f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bb608228f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41477549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14147754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bae6a0afc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1bae6a0afc_3_104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1bae6a0afc_3_10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41477549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141477549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41477549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141477549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3d1e942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03d1e942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41477549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141477549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53f5e8b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053f5e8b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53f5e8b5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053f5e8b5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d1e9427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3d1e942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bae6a0af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1bae6a0af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b608228f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bb608228f3_0_72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bb608228f3_0_7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61492468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061492468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4147754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14147754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41477549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141477549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4147754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4147754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3d1e9427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03d1e942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17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5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lient Logo">
  <p:cSld name="Title Slide Client Log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4587096"/>
            <a:ext cx="9144000" cy="556404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3945" y="1268751"/>
            <a:ext cx="5303202" cy="142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0" y="4477941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-9525" y="4539853"/>
            <a:ext cx="2249400" cy="53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2359025" y="4532710"/>
            <a:ext cx="6785100" cy="53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76200" y="4551760"/>
            <a:ext cx="2057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2085975" y="177403"/>
            <a:ext cx="586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0" y="1143000"/>
            <a:ext cx="91440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0" y="1200150"/>
            <a:ext cx="1295400" cy="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371600" y="1200150"/>
            <a:ext cx="7772400" cy="74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71232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7620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0" y="1314450"/>
            <a:ext cx="1295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533400" y="204788"/>
            <a:ext cx="81534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800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3"/>
          </p:nvPr>
        </p:nvSpPr>
        <p:spPr>
          <a:xfrm>
            <a:off x="609600" y="1314450"/>
            <a:ext cx="38862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4"/>
          </p:nvPr>
        </p:nvSpPr>
        <p:spPr>
          <a:xfrm>
            <a:off x="4800600" y="1314450"/>
            <a:ext cx="3886200" cy="4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09600" y="204788"/>
            <a:ext cx="8077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09600" y="1314450"/>
            <a:ext cx="1600200" cy="3257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2362200" y="1314450"/>
            <a:ext cx="6400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-9525" y="3429000"/>
            <a:ext cx="9144000" cy="6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-9525" y="3498056"/>
            <a:ext cx="1463700" cy="53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44638" y="3490913"/>
            <a:ext cx="7599300" cy="5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447800" y="0"/>
            <a:ext cx="99900" cy="51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1600200" y="411480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00" cy="34266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2484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0" y="3500438"/>
            <a:ext cx="1447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1600200" y="4686300"/>
            <a:ext cx="457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 rot="5400000">
            <a:off x="2992225" y="-1179300"/>
            <a:ext cx="33945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6096000" y="0"/>
            <a:ext cx="32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142038" y="0"/>
            <a:ext cx="2286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 rot="5400000">
            <a:off x="5513100" y="1497300"/>
            <a:ext cx="4137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 rot="5400000">
            <a:off x="1169700" y="-255300"/>
            <a:ext cx="4137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553200" y="4686300"/>
            <a:ext cx="22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57200" y="4686300"/>
            <a:ext cx="557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 rot="5400000">
            <a:off x="6056225" y="77850"/>
            <a:ext cx="400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81000" y="4932049"/>
            <a:ext cx="3733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mall Fonts)">
  <p:cSld name="Title and Content (Small Fonts)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81000" y="835980"/>
            <a:ext cx="8382000" cy="377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L="457200" marR="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81000" y="203957"/>
            <a:ext cx="838200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81000" y="203957"/>
            <a:ext cx="838200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/>
          <p:nvPr/>
        </p:nvSpPr>
        <p:spPr>
          <a:xfrm rot="-5400000">
            <a:off x="-2218478" y="2218476"/>
            <a:ext cx="5143501" cy="706544"/>
          </a:xfrm>
          <a:prstGeom prst="rect">
            <a:avLst/>
          </a:prstGeom>
          <a:solidFill>
            <a:srgbClr val="ED7D1D"/>
          </a:solidFill>
          <a:ln w="25400" cap="flat" cmpd="sng">
            <a:solidFill>
              <a:srgbClr val="ED7D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5400000">
            <a:off x="6231864" y="2205592"/>
            <a:ext cx="5117728" cy="706544"/>
          </a:xfrm>
          <a:prstGeom prst="rect">
            <a:avLst/>
          </a:prstGeom>
          <a:solidFill>
            <a:srgbClr val="ED7D1D"/>
          </a:solidFill>
          <a:ln w="25400" cap="flat" cmpd="sng">
            <a:solidFill>
              <a:srgbClr val="ED7D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4587096"/>
            <a:ext cx="9144000" cy="556404"/>
          </a:xfrm>
          <a:prstGeom prst="rect">
            <a:avLst/>
          </a:prstGeom>
          <a:solidFill>
            <a:srgbClr val="ED7D1D"/>
          </a:solidFill>
          <a:ln w="25400" cap="flat" cmpd="sng">
            <a:solidFill>
              <a:srgbClr val="ED7D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5608" y="4815534"/>
            <a:ext cx="1477391" cy="30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(Small Fonts)">
  <p:cSld name="1_Title and Content (Small Fonts)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81000" y="835980"/>
            <a:ext cx="8382000" cy="377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L="457200" marR="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1000" y="203957"/>
            <a:ext cx="838200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0" y="4686300"/>
            <a:ext cx="533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mall Fonts)">
  <p:cSld name="Title and Content (Small Fonts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81000" y="835981"/>
            <a:ext cx="8382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L="45720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81000" y="203957"/>
            <a:ext cx="8382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wentieth Century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000" y="203957"/>
            <a:ext cx="838200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3124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EE31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80900" rIns="80900" bIns="80900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55560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5560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rgbClr val="4555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381000" y="4803687"/>
            <a:ext cx="83820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5608" y="4815534"/>
            <a:ext cx="1477391" cy="30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7863"/>
            <a:ext cx="9144000" cy="556404"/>
          </a:xfrm>
          <a:prstGeom prst="rect">
            <a:avLst/>
          </a:prstGeom>
          <a:solidFill>
            <a:srgbClr val="ED7D1D"/>
          </a:solidFill>
          <a:ln w="25400" cap="flat" cmpd="sng">
            <a:solidFill>
              <a:srgbClr val="ED7D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55560"/>
                </a:solidFill>
              </a:defRPr>
            </a:lvl1pPr>
            <a:lvl2pPr lvl="1" algn="r">
              <a:buNone/>
              <a:defRPr sz="1300">
                <a:solidFill>
                  <a:srgbClr val="455560"/>
                </a:solidFill>
              </a:defRPr>
            </a:lvl2pPr>
            <a:lvl3pPr lvl="2" algn="r">
              <a:buNone/>
              <a:defRPr sz="1300">
                <a:solidFill>
                  <a:srgbClr val="455560"/>
                </a:solidFill>
              </a:defRPr>
            </a:lvl3pPr>
            <a:lvl4pPr lvl="3" algn="r">
              <a:buNone/>
              <a:defRPr sz="1300">
                <a:solidFill>
                  <a:srgbClr val="455560"/>
                </a:solidFill>
              </a:defRPr>
            </a:lvl4pPr>
            <a:lvl5pPr lvl="4" algn="r">
              <a:buNone/>
              <a:defRPr sz="1300">
                <a:solidFill>
                  <a:srgbClr val="455560"/>
                </a:solidFill>
              </a:defRPr>
            </a:lvl5pPr>
            <a:lvl6pPr lvl="5" algn="r">
              <a:buNone/>
              <a:defRPr sz="1300">
                <a:solidFill>
                  <a:srgbClr val="455560"/>
                </a:solidFill>
              </a:defRPr>
            </a:lvl6pPr>
            <a:lvl7pPr lvl="6" algn="r">
              <a:buNone/>
              <a:defRPr sz="1300">
                <a:solidFill>
                  <a:srgbClr val="455560"/>
                </a:solidFill>
              </a:defRPr>
            </a:lvl7pPr>
            <a:lvl8pPr lvl="7" algn="r">
              <a:buNone/>
              <a:defRPr sz="1300">
                <a:solidFill>
                  <a:srgbClr val="455560"/>
                </a:solidFill>
              </a:defRPr>
            </a:lvl8pPr>
            <a:lvl9pPr lvl="8" algn="r">
              <a:buNone/>
              <a:defRPr sz="1300">
                <a:solidFill>
                  <a:srgbClr val="45556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12775" y="1200150"/>
            <a:ext cx="8153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7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926306"/>
            <a:ext cx="9144000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0" y="959644"/>
            <a:ext cx="533400" cy="1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590550" y="959644"/>
            <a:ext cx="8553600" cy="1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sgroup@ashanet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hadocserver.s3.amazonaws.com/659_FinalFinancials-FY-01042024-31032025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admin.ashanet.org%2Fproject%2F659&amp;sa=D&amp;source=calendar&amp;usd=2&amp;usg=AOvVaw27lfOpE9elummrqJE0pUx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shadocserver.s3.amazonaws.com/659_Sitevisit-DSSF-24KeSereno03May2025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0" y="417377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55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0" y="2720650"/>
            <a:ext cx="91440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100" indent="-165100" algn="ctr">
              <a:buClr>
                <a:srgbClr val="0070C0"/>
              </a:buClr>
              <a:buSzPts val="800"/>
            </a:pPr>
            <a:r>
              <a:rPr lang="en-US" sz="2000" dirty="0"/>
              <a:t>Door Step School Foundation – Project Foundation, Pune</a:t>
            </a:r>
            <a:endParaRPr lang="en-US" sz="20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sz="15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1800" b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Annual Review for April 2024 - March 2025</a:t>
            </a:r>
            <a:endParaRPr sz="18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1800" b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Budget Proposal for 2025-26 (Year X/Y)</a:t>
            </a:r>
            <a:endParaRPr sz="18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1300" b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Asha Projects </a:t>
            </a:r>
            <a:endParaRPr sz="13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sz="1200"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b="1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April 06, 2025</a:t>
            </a:r>
            <a:endParaRPr b="1" dirty="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60B2D28-D63E-B972-14C9-6519D409CB0D}"/>
              </a:ext>
            </a:extLst>
          </p:cNvPr>
          <p:cNvGrpSpPr/>
          <p:nvPr/>
        </p:nvGrpSpPr>
        <p:grpSpPr>
          <a:xfrm>
            <a:off x="1565327" y="1170121"/>
            <a:ext cx="5934412" cy="3875567"/>
            <a:chOff x="1430744" y="779572"/>
            <a:chExt cx="6526197" cy="42816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D508E2-6709-F770-BEA8-1F57FD27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022" r="7751"/>
            <a:stretch>
              <a:fillRect/>
            </a:stretch>
          </p:blipFill>
          <p:spPr>
            <a:xfrm>
              <a:off x="1430744" y="779572"/>
              <a:ext cx="1827596" cy="1792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458FB1-4F9B-BB3A-93D0-6212638E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66" t="9272" r="2525" b="8772"/>
            <a:stretch>
              <a:fillRect/>
            </a:stretch>
          </p:blipFill>
          <p:spPr>
            <a:xfrm>
              <a:off x="1468198" y="2762428"/>
              <a:ext cx="1752687" cy="22747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8D5C97-4B55-6DF2-2208-654800B4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136" t="2863" r="14398" b="4273"/>
            <a:stretch>
              <a:fillRect/>
            </a:stretch>
          </p:blipFill>
          <p:spPr>
            <a:xfrm>
              <a:off x="3491213" y="779573"/>
              <a:ext cx="2071280" cy="18153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7B6A79-B801-BFDE-3A23-A0EF2A217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112" t="24545" r="162" b="4409"/>
            <a:stretch>
              <a:fillRect/>
            </a:stretch>
          </p:blipFill>
          <p:spPr>
            <a:xfrm>
              <a:off x="3563571" y="2785619"/>
              <a:ext cx="1926564" cy="2274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04D234-3C73-1F35-0DBE-815D74EB8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8749" t="2182" r="21797" b="50000"/>
            <a:stretch>
              <a:fillRect/>
            </a:stretch>
          </p:blipFill>
          <p:spPr>
            <a:xfrm>
              <a:off x="5885661" y="779572"/>
              <a:ext cx="2071280" cy="17921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70DD55-518C-B2CB-0EBC-5B9C45C20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8227"/>
            <a:stretch>
              <a:fillRect/>
            </a:stretch>
          </p:blipFill>
          <p:spPr>
            <a:xfrm>
              <a:off x="5969228" y="2703773"/>
              <a:ext cx="1926564" cy="23574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5836C6-5018-C656-2C76-8C788243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Glimpses</a:t>
            </a:r>
          </a:p>
        </p:txBody>
      </p:sp>
    </p:spTree>
    <p:extLst>
      <p:ext uri="{BB962C8B-B14F-4D97-AF65-F5344CB8AC3E}">
        <p14:creationId xmlns:p14="http://schemas.microsoft.com/office/powerpoint/2010/main" val="288309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Site Visit Compliance 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276350" y="1147350"/>
            <a:ext cx="90201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Site visit update 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Clr>
                <a:srgbClr val="0000FF"/>
              </a:buClr>
              <a:buSzPts val="1400"/>
              <a:buChar char="❏"/>
            </a:pPr>
            <a:r>
              <a:rPr lang="en-US" sz="1400" dirty="0">
                <a:solidFill>
                  <a:srgbClr val="0000FF"/>
                </a:solidFill>
              </a:rPr>
              <a:t>In-person only – Yes, By Deepali Bhagwat on May 4</a:t>
            </a:r>
            <a:r>
              <a:rPr lang="en-US" sz="1400" baseline="30000" dirty="0">
                <a:solidFill>
                  <a:srgbClr val="0000FF"/>
                </a:solidFill>
              </a:rPr>
              <a:t>th</a:t>
            </a:r>
            <a:r>
              <a:rPr lang="en-US" sz="1400" dirty="0">
                <a:solidFill>
                  <a:srgbClr val="0000FF"/>
                </a:solidFill>
              </a:rPr>
              <a:t> 2025</a:t>
            </a:r>
            <a:endParaRPr sz="1400" dirty="0">
              <a:solidFill>
                <a:srgbClr val="0000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Who - Background and experience of site visitor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Request for site visit in 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projectsgroup@ashanet.org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Request for site visit here - will be shared with Asha India volunteers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Chapter to cover cost of </a:t>
            </a:r>
            <a:r>
              <a:rPr lang="en-US" sz="1400" dirty="0" err="1"/>
              <a:t>travel+boarding</a:t>
            </a:r>
            <a:r>
              <a:rPr lang="en-US" sz="1400" dirty="0"/>
              <a:t> and honorarium as part of budget requirements</a:t>
            </a: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Site visit from other organization volunteer (if applicable) - who and when, please link report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ensure site visit report does not have photos with privacy concerns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e.g. photos of students in their homes</a:t>
            </a: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Is the site visit valid ?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18 months for urban, 24 months for rural</a:t>
            </a: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600"/>
              <a:buChar char="❏"/>
            </a:pPr>
            <a:r>
              <a:rPr lang="en-US" sz="1600" dirty="0">
                <a:solidFill>
                  <a:srgbClr val="FF0000"/>
                </a:solidFill>
              </a:rPr>
              <a:t>You cannot disburse funds with an invalid site visit </a:t>
            </a:r>
            <a:endParaRPr sz="1600" dirty="0">
              <a:solidFill>
                <a:srgbClr val="FF0000"/>
              </a:solidFill>
            </a:endParaRPr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200" dirty="0">
              <a:solidFill>
                <a:srgbClr val="0000FF"/>
              </a:solidFill>
            </a:endParaRPr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1499317-F3F2-2505-1880-56C964A368CE}"/>
              </a:ext>
            </a:extLst>
          </p:cNvPr>
          <p:cNvSpPr txBox="1"/>
          <p:nvPr/>
        </p:nvSpPr>
        <p:spPr>
          <a:xfrm>
            <a:off x="2103120" y="4742232"/>
            <a:ext cx="4937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 OF  DEEPALI BHAGWAT KARNICK AT 24 KE SERENO, BANER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2FA3E-C31D-1F2F-279F-53D42012BD03}"/>
              </a:ext>
            </a:extLst>
          </p:cNvPr>
          <p:cNvGrpSpPr/>
          <p:nvPr/>
        </p:nvGrpSpPr>
        <p:grpSpPr>
          <a:xfrm>
            <a:off x="1124321" y="1201077"/>
            <a:ext cx="6895358" cy="3454825"/>
            <a:chOff x="773164" y="1208826"/>
            <a:chExt cx="6895358" cy="3454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8DDDFF-CB6B-F299-3A36-50CFB9365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64" y="1208826"/>
              <a:ext cx="2979174" cy="2234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B7B999-597C-EF9E-27E4-D7943A37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348" y="1314482"/>
              <a:ext cx="2979174" cy="223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65A202-DF20-223F-7DA9-7C17FFC4A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227" y="3023226"/>
              <a:ext cx="2187233" cy="1640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EB8FA9-A08A-F01F-C916-9DFD03AF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Site Visit on 4</a:t>
            </a:r>
            <a:r>
              <a:rPr lang="en-US" sz="3200" baseline="30000" dirty="0"/>
              <a:t>th</a:t>
            </a:r>
            <a:r>
              <a:rPr lang="en-US" sz="3200" dirty="0"/>
              <a:t> May 2025</a:t>
            </a:r>
          </a:p>
        </p:txBody>
      </p:sp>
    </p:spTree>
    <p:extLst>
      <p:ext uri="{BB962C8B-B14F-4D97-AF65-F5344CB8AC3E}">
        <p14:creationId xmlns:p14="http://schemas.microsoft.com/office/powerpoint/2010/main" val="262251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44400" y="1223550"/>
            <a:ext cx="86604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Student list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Student list (restricted to chapter internal restricted wiki/ projects drive)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Dropouts/attrition and incoming students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Plan for growth</a:t>
            </a:r>
            <a:endParaRPr sz="140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Well-being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Nutrition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Social and emotional development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Health and hygiene</a:t>
            </a:r>
            <a:endParaRPr sz="140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Google Shape;386;p7"/>
          <p:cNvGraphicFramePr/>
          <p:nvPr/>
        </p:nvGraphicFramePr>
        <p:xfrm>
          <a:off x="1358598" y="1551674"/>
          <a:ext cx="6426804" cy="159090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5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87">
                  <a:extLst>
                    <a:ext uri="{9D8B030D-6E8A-4147-A177-3AD203B41FA5}">
                      <a16:colId xmlns:a16="http://schemas.microsoft.com/office/drawing/2014/main" val="1613285879"/>
                    </a:ext>
                  </a:extLst>
                </a:gridCol>
                <a:gridCol w="1064262">
                  <a:extLst>
                    <a:ext uri="{9D8B030D-6E8A-4147-A177-3AD203B41FA5}">
                      <a16:colId xmlns:a16="http://schemas.microsoft.com/office/drawing/2014/main" val="2768877207"/>
                    </a:ext>
                  </a:extLst>
                </a:gridCol>
                <a:gridCol w="1064262">
                  <a:extLst>
                    <a:ext uri="{9D8B030D-6E8A-4147-A177-3AD203B41FA5}">
                      <a16:colId xmlns:a16="http://schemas.microsoft.com/office/drawing/2014/main" val="2738938971"/>
                    </a:ext>
                  </a:extLst>
                </a:gridCol>
              </a:tblGrid>
              <a:tr h="5138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EAC Site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Builder 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Pune Locality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Opened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Closed 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u="none" strike="noStrike" cap="non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Manjri</a:t>
                      </a:r>
                      <a:r>
                        <a:rPr lang="en-IN" sz="1400" b="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Green Annexe</a:t>
                      </a:r>
                      <a:endParaRPr sz="1400" b="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K &amp; B Associates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Hadapsar, Pune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Sep 22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0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Forest Trail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Paranjape Schemes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Bhugaon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Apr 25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  <a:sym typeface="Calibri"/>
                        </a:rPr>
                        <a:t>-</a:t>
                      </a:r>
                      <a:endParaRPr lang="en-IN" sz="140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21343901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0EACE90-EDC1-B6FA-1F14-EF13CF8B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Asha Seattle Funded EACs</a:t>
            </a:r>
          </a:p>
        </p:txBody>
      </p:sp>
    </p:spTree>
    <p:extLst>
      <p:ext uri="{BB962C8B-B14F-4D97-AF65-F5344CB8AC3E}">
        <p14:creationId xmlns:p14="http://schemas.microsoft.com/office/powerpoint/2010/main" val="378929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F74AAB-B60D-25E4-E1B8-78E507EB7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42569"/>
              </p:ext>
            </p:extLst>
          </p:nvPr>
        </p:nvGraphicFramePr>
        <p:xfrm>
          <a:off x="1268159" y="1265309"/>
          <a:ext cx="6391686" cy="1478274"/>
        </p:xfrm>
        <a:graphic>
          <a:graphicData uri="http://schemas.openxmlformats.org/drawingml/2006/table">
            <a:tbl>
              <a:tblPr/>
              <a:tblGrid>
                <a:gridCol w="1589796">
                  <a:extLst>
                    <a:ext uri="{9D8B030D-6E8A-4147-A177-3AD203B41FA5}">
                      <a16:colId xmlns:a16="http://schemas.microsoft.com/office/drawing/2014/main" val="319797830"/>
                    </a:ext>
                  </a:extLst>
                </a:gridCol>
                <a:gridCol w="838764">
                  <a:extLst>
                    <a:ext uri="{9D8B030D-6E8A-4147-A177-3AD203B41FA5}">
                      <a16:colId xmlns:a16="http://schemas.microsoft.com/office/drawing/2014/main" val="2273441194"/>
                    </a:ext>
                  </a:extLst>
                </a:gridCol>
                <a:gridCol w="789903">
                  <a:extLst>
                    <a:ext uri="{9D8B030D-6E8A-4147-A177-3AD203B41FA5}">
                      <a16:colId xmlns:a16="http://schemas.microsoft.com/office/drawing/2014/main" val="695815311"/>
                    </a:ext>
                  </a:extLst>
                </a:gridCol>
                <a:gridCol w="716614">
                  <a:extLst>
                    <a:ext uri="{9D8B030D-6E8A-4147-A177-3AD203B41FA5}">
                      <a16:colId xmlns:a16="http://schemas.microsoft.com/office/drawing/2014/main" val="3046495297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3533573956"/>
                    </a:ext>
                  </a:extLst>
                </a:gridCol>
                <a:gridCol w="745999">
                  <a:extLst>
                    <a:ext uri="{9D8B030D-6E8A-4147-A177-3AD203B41FA5}">
                      <a16:colId xmlns:a16="http://schemas.microsoft.com/office/drawing/2014/main" val="2914307547"/>
                    </a:ext>
                  </a:extLst>
                </a:gridCol>
                <a:gridCol w="863702">
                  <a:extLst>
                    <a:ext uri="{9D8B030D-6E8A-4147-A177-3AD203B41FA5}">
                      <a16:colId xmlns:a16="http://schemas.microsoft.com/office/drawing/2014/main" val="3601117475"/>
                    </a:ext>
                  </a:extLst>
                </a:gridCol>
              </a:tblGrid>
              <a:tr h="4853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Site name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Crèche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Balwadi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Literacy class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Study class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Reference class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514924952"/>
                  </a:ext>
                </a:extLst>
              </a:tr>
              <a:tr h="451154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MANJRI GREEN ANNEXE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357592261"/>
                  </a:ext>
                </a:extLst>
              </a:tr>
              <a:tr h="27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FOREST TRAIL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3968708340"/>
                  </a:ext>
                </a:extLst>
              </a:tr>
              <a:tr h="27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3831369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881A4A-259B-EE01-F022-4F60D2E5E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01317"/>
              </p:ext>
            </p:extLst>
          </p:nvPr>
        </p:nvGraphicFramePr>
        <p:xfrm>
          <a:off x="2222145" y="2890967"/>
          <a:ext cx="4699710" cy="19829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65052">
                  <a:extLst>
                    <a:ext uri="{9D8B030D-6E8A-4147-A177-3AD203B41FA5}">
                      <a16:colId xmlns:a16="http://schemas.microsoft.com/office/drawing/2014/main" val="3224992326"/>
                    </a:ext>
                  </a:extLst>
                </a:gridCol>
                <a:gridCol w="798440">
                  <a:extLst>
                    <a:ext uri="{9D8B030D-6E8A-4147-A177-3AD203B41FA5}">
                      <a16:colId xmlns:a16="http://schemas.microsoft.com/office/drawing/2014/main" val="3663451531"/>
                    </a:ext>
                  </a:extLst>
                </a:gridCol>
                <a:gridCol w="918207">
                  <a:extLst>
                    <a:ext uri="{9D8B030D-6E8A-4147-A177-3AD203B41FA5}">
                      <a16:colId xmlns:a16="http://schemas.microsoft.com/office/drawing/2014/main" val="1831152493"/>
                    </a:ext>
                  </a:extLst>
                </a:gridCol>
                <a:gridCol w="1018011">
                  <a:extLst>
                    <a:ext uri="{9D8B030D-6E8A-4147-A177-3AD203B41FA5}">
                      <a16:colId xmlns:a16="http://schemas.microsoft.com/office/drawing/2014/main" val="4127024866"/>
                    </a:ext>
                  </a:extLst>
                </a:gridCol>
              </a:tblGrid>
              <a:tr h="3969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Type of class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Boys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Girls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255570451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CRÈCHE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2004922761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BALWADI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1027191188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LITERACY CLASS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608372993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STUDY CLASS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492706247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REFERENCE CLASS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2494749035"/>
                  </a:ext>
                </a:extLst>
              </a:tr>
              <a:tr h="26433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TOTAL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IN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IN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IN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4" marR="5144" marT="5144" marB="0" anchor="b"/>
                </a:tc>
                <a:extLst>
                  <a:ext uri="{0D108BD9-81ED-4DB2-BD59-A6C34878D82A}">
                    <a16:rowId xmlns:a16="http://schemas.microsoft.com/office/drawing/2014/main" val="19086713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D118F9-C859-ABAE-E0BF-90F7AE8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Asha Seattle Funded EACs</a:t>
            </a:r>
          </a:p>
        </p:txBody>
      </p:sp>
    </p:spTree>
    <p:extLst>
      <p:ext uri="{BB962C8B-B14F-4D97-AF65-F5344CB8AC3E}">
        <p14:creationId xmlns:p14="http://schemas.microsoft.com/office/powerpoint/2010/main" val="169755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44400" y="1223550"/>
            <a:ext cx="86604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Staff List with Payroll as appropriate – </a:t>
            </a:r>
            <a:r>
              <a:rPr lang="en-US" sz="1600" dirty="0">
                <a:solidFill>
                  <a:srgbClr val="3333FF"/>
                </a:solidFill>
              </a:rPr>
              <a:t>Approximately 650 staff members; that include nearly 450 teachers besides Supervisor, Coordinators and other office personnel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Clr>
                <a:srgbClr val="DD7E6B"/>
              </a:buClr>
              <a:buSzPts val="1400"/>
              <a:buChar char="❏"/>
            </a:pPr>
            <a:r>
              <a:rPr lang="en-US" sz="1400" dirty="0">
                <a:solidFill>
                  <a:srgbClr val="DD7E6B"/>
                </a:solidFill>
              </a:rPr>
              <a:t>Please do not put up names with salaries on the projects page; Use internal Wiki repository</a:t>
            </a: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Use positions and salaries for budget</a:t>
            </a: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Staff Trainings – </a:t>
            </a:r>
            <a:r>
              <a:rPr lang="en-US" sz="1600" dirty="0">
                <a:solidFill>
                  <a:srgbClr val="3333FF"/>
                </a:solidFill>
              </a:rPr>
              <a:t>Internal training facility for new and old teachers and other staff exists. </a:t>
            </a:r>
            <a:endParaRPr sz="1600" dirty="0">
              <a:solidFill>
                <a:srgbClr val="3333FF"/>
              </a:solidFill>
            </a:endParaRP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Compensation 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Health insurance, provident fund ? – </a:t>
            </a:r>
            <a:r>
              <a:rPr lang="en-US" sz="1400" dirty="0">
                <a:solidFill>
                  <a:srgbClr val="3333FF"/>
                </a:solidFill>
              </a:rPr>
              <a:t>All necessary compliances adhered to including Mediclaim and Provident funds </a:t>
            </a:r>
            <a:r>
              <a:rPr lang="en-US" sz="1400" dirty="0" err="1">
                <a:solidFill>
                  <a:srgbClr val="3333FF"/>
                </a:solidFill>
              </a:rPr>
              <a:t>etc</a:t>
            </a:r>
            <a:r>
              <a:rPr lang="en-US" sz="1400" dirty="0"/>
              <a:t> 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Any other perquisites</a:t>
            </a: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Funds Utilization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420750" y="1215275"/>
            <a:ext cx="8759700" cy="3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Funds utilization of 2024-25 funding cycle from Asha Chapter(s)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Please note Asha funding is restricted and for line-items of support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Have they utilized as per the budget proposal?</a:t>
            </a:r>
            <a:endParaRPr sz="140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If deviation, was it with prior approval of chapter?</a:t>
            </a:r>
            <a:endParaRPr sz="140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>
                <a:solidFill>
                  <a:srgbClr val="0000FF"/>
                </a:solidFill>
              </a:rPr>
              <a:t>Please provide funds utilization report for the cycle </a:t>
            </a:r>
            <a:endParaRPr sz="160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>
                <a:solidFill>
                  <a:srgbClr val="0000FF"/>
                </a:solidFill>
              </a:rPr>
              <a:t>Please provide latest available audit utilization report</a:t>
            </a:r>
            <a:r>
              <a:rPr lang="en-US" sz="1600"/>
              <a:t> 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Recommended for 2024-25 funding cycle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Mandatory from next year</a:t>
            </a:r>
            <a:endParaRPr sz="140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5537-9020-C245-7A2B-5369DAE1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Expense </a:t>
            </a:r>
            <a:r>
              <a:rPr lang="en-US" dirty="0" err="1"/>
              <a:t>Statys</a:t>
            </a:r>
            <a:r>
              <a:rPr lang="en-US" dirty="0"/>
              <a:t> – 2025-26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829-551C-8537-C889-BDCB4C2DB8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5627CF-5C41-7046-9CD2-C2BE320F6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12555"/>
              </p:ext>
            </p:extLst>
          </p:nvPr>
        </p:nvGraphicFramePr>
        <p:xfrm>
          <a:off x="1526230" y="1136991"/>
          <a:ext cx="6091540" cy="4108933"/>
        </p:xfrm>
        <a:graphic>
          <a:graphicData uri="http://schemas.openxmlformats.org/drawingml/2006/table">
            <a:tbl>
              <a:tblPr/>
              <a:tblGrid>
                <a:gridCol w="1102722">
                  <a:extLst>
                    <a:ext uri="{9D8B030D-6E8A-4147-A177-3AD203B41FA5}">
                      <a16:colId xmlns:a16="http://schemas.microsoft.com/office/drawing/2014/main" val="44885410"/>
                    </a:ext>
                  </a:extLst>
                </a:gridCol>
                <a:gridCol w="425145">
                  <a:extLst>
                    <a:ext uri="{9D8B030D-6E8A-4147-A177-3AD203B41FA5}">
                      <a16:colId xmlns:a16="http://schemas.microsoft.com/office/drawing/2014/main" val="3370978620"/>
                    </a:ext>
                  </a:extLst>
                </a:gridCol>
                <a:gridCol w="451717">
                  <a:extLst>
                    <a:ext uri="{9D8B030D-6E8A-4147-A177-3AD203B41FA5}">
                      <a16:colId xmlns:a16="http://schemas.microsoft.com/office/drawing/2014/main" val="491277844"/>
                    </a:ext>
                  </a:extLst>
                </a:gridCol>
                <a:gridCol w="451831">
                  <a:extLst>
                    <a:ext uri="{9D8B030D-6E8A-4147-A177-3AD203B41FA5}">
                      <a16:colId xmlns:a16="http://schemas.microsoft.com/office/drawing/2014/main" val="2135095337"/>
                    </a:ext>
                  </a:extLst>
                </a:gridCol>
                <a:gridCol w="292550">
                  <a:extLst>
                    <a:ext uri="{9D8B030D-6E8A-4147-A177-3AD203B41FA5}">
                      <a16:colId xmlns:a16="http://schemas.microsoft.com/office/drawing/2014/main" val="3275016022"/>
                    </a:ext>
                  </a:extLst>
                </a:gridCol>
                <a:gridCol w="338058">
                  <a:extLst>
                    <a:ext uri="{9D8B030D-6E8A-4147-A177-3AD203B41FA5}">
                      <a16:colId xmlns:a16="http://schemas.microsoft.com/office/drawing/2014/main" val="3647495140"/>
                    </a:ext>
                  </a:extLst>
                </a:gridCol>
                <a:gridCol w="331557">
                  <a:extLst>
                    <a:ext uri="{9D8B030D-6E8A-4147-A177-3AD203B41FA5}">
                      <a16:colId xmlns:a16="http://schemas.microsoft.com/office/drawing/2014/main" val="4261613771"/>
                    </a:ext>
                  </a:extLst>
                </a:gridCol>
                <a:gridCol w="318555">
                  <a:extLst>
                    <a:ext uri="{9D8B030D-6E8A-4147-A177-3AD203B41FA5}">
                      <a16:colId xmlns:a16="http://schemas.microsoft.com/office/drawing/2014/main" val="3624182420"/>
                    </a:ext>
                  </a:extLst>
                </a:gridCol>
                <a:gridCol w="325055">
                  <a:extLst>
                    <a:ext uri="{9D8B030D-6E8A-4147-A177-3AD203B41FA5}">
                      <a16:colId xmlns:a16="http://schemas.microsoft.com/office/drawing/2014/main" val="670140481"/>
                    </a:ext>
                  </a:extLst>
                </a:gridCol>
                <a:gridCol w="351059">
                  <a:extLst>
                    <a:ext uri="{9D8B030D-6E8A-4147-A177-3AD203B41FA5}">
                      <a16:colId xmlns:a16="http://schemas.microsoft.com/office/drawing/2014/main" val="3428976677"/>
                    </a:ext>
                  </a:extLst>
                </a:gridCol>
                <a:gridCol w="325055">
                  <a:extLst>
                    <a:ext uri="{9D8B030D-6E8A-4147-A177-3AD203B41FA5}">
                      <a16:colId xmlns:a16="http://schemas.microsoft.com/office/drawing/2014/main" val="2008560965"/>
                    </a:ext>
                  </a:extLst>
                </a:gridCol>
                <a:gridCol w="318555">
                  <a:extLst>
                    <a:ext uri="{9D8B030D-6E8A-4147-A177-3AD203B41FA5}">
                      <a16:colId xmlns:a16="http://schemas.microsoft.com/office/drawing/2014/main" val="1913108773"/>
                    </a:ext>
                  </a:extLst>
                </a:gridCol>
                <a:gridCol w="325055">
                  <a:extLst>
                    <a:ext uri="{9D8B030D-6E8A-4147-A177-3AD203B41FA5}">
                      <a16:colId xmlns:a16="http://schemas.microsoft.com/office/drawing/2014/main" val="2435056152"/>
                    </a:ext>
                  </a:extLst>
                </a:gridCol>
                <a:gridCol w="318555">
                  <a:extLst>
                    <a:ext uri="{9D8B030D-6E8A-4147-A177-3AD203B41FA5}">
                      <a16:colId xmlns:a16="http://schemas.microsoft.com/office/drawing/2014/main" val="1472297263"/>
                    </a:ext>
                  </a:extLst>
                </a:gridCol>
                <a:gridCol w="416071">
                  <a:extLst>
                    <a:ext uri="{9D8B030D-6E8A-4147-A177-3AD203B41FA5}">
                      <a16:colId xmlns:a16="http://schemas.microsoft.com/office/drawing/2014/main" val="1785486956"/>
                    </a:ext>
                  </a:extLst>
                </a:gridCol>
              </a:tblGrid>
              <a:tr h="2636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A/c Head for Budget 2025-2026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Dec-25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Jan-26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Mar-26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92072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Personnel Cost(Salary+conveyance+Staff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welfare+Mediclaim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7604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 and Communication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28587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2,519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2,519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2,806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2,832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2,524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30,455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95973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 staff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32627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2,500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3,067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2,973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3,067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2,667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32,776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931985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56700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4,050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4,050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4,690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4,498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4,700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50,363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353397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421582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24,857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24,857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31,329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26,829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28,759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31,354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28,036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15,500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31,423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51,566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56,101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59,129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4,09,740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97185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staff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31512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4,000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2,300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2,300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2,300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2,578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3,375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7,555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1,050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850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1,525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31,833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887067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27380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Picnic, Events and Mediclaim</a:t>
                      </a:r>
                    </a:p>
                  </a:txBody>
                  <a:tcPr marL="3787" marR="3787" marT="3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3,386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1,220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1,220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147356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12,294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1,076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1,617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1,561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1,732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777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765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890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645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2,270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13,073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120284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1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5,86,688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37,926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37,926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44,927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39,878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41,752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45,941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41,320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25,397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51,362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62,393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67,823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72,815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5,69,460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6559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Implementation/Project cost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74068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&amp; Educational Material</a:t>
                      </a:r>
                    </a:p>
                  </a:txBody>
                  <a:tcPr marL="3787" marR="3787" marT="37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35,000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3,525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23,203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3,958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1,089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11,658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43,433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093685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Expenses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1,000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1,180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4001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7,000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375563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Programe Rent and Maintainance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8,490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1,082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1,152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1,364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582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8,836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2973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Picnic and Events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5,100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1,200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1,380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4,556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541553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2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56,590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1,282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582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4,107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23,785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5,680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1,911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1,782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2,462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582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2,732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13,318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582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58,805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98263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Program Cost (1+2)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6,43,278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39,208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38,508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49,034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63,663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47,432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47,852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43,102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27,859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51,944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65,125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81,141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73,397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6,28,265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51419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Assets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3,000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796326"/>
                  </a:ext>
                </a:extLst>
              </a:tr>
              <a:tr h="2196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 Expenses(6% of Total Cost)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38,597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5,713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5,712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2,846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2,871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2,586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1,672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1,740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6,328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3,124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5,143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37,735 </a:t>
                      </a:r>
                    </a:p>
                  </a:txBody>
                  <a:tcPr marL="3787" marR="3787" marT="3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31447"/>
                  </a:ext>
                </a:extLst>
              </a:tr>
              <a:tr h="1877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6,84,875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39,208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38,508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54,747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69,375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50,278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50,723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45,688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29,531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53,684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71,453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84,265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78,540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6,66,000 </a:t>
                      </a:r>
                    </a:p>
                  </a:txBody>
                  <a:tcPr marL="3787" marR="3787" marT="3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38194"/>
                  </a:ext>
                </a:extLst>
              </a:tr>
              <a:tr h="1285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80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5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35E17-B074-A8D3-E2DA-5C969456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25" y="3094318"/>
            <a:ext cx="2339463" cy="175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FEF69-DD64-6696-BA29-6502A555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8654"/>
          <a:stretch>
            <a:fillRect/>
          </a:stretch>
        </p:blipFill>
        <p:spPr>
          <a:xfrm>
            <a:off x="5881328" y="1271533"/>
            <a:ext cx="2339463" cy="165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56963-9E35-EC92-CD48-CFBC5C7E9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17061" r="43823" b="29750"/>
          <a:stretch>
            <a:fillRect/>
          </a:stretch>
        </p:blipFill>
        <p:spPr>
          <a:xfrm>
            <a:off x="515900" y="2925196"/>
            <a:ext cx="2444546" cy="192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06E51A-992C-A835-D1D9-60B5E62E29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285" r="29444"/>
          <a:stretch>
            <a:fillRect/>
          </a:stretch>
        </p:blipFill>
        <p:spPr>
          <a:xfrm>
            <a:off x="3256139" y="3134273"/>
            <a:ext cx="2344993" cy="171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399551-545B-59AF-D61E-AF9ECCB71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8821"/>
              </p:ext>
            </p:extLst>
          </p:nvPr>
        </p:nvGraphicFramePr>
        <p:xfrm>
          <a:off x="1391981" y="1440871"/>
          <a:ext cx="3136929" cy="1136712"/>
        </p:xfrm>
        <a:graphic>
          <a:graphicData uri="http://schemas.openxmlformats.org/drawingml/2006/table">
            <a:tbl>
              <a:tblPr/>
              <a:tblGrid>
                <a:gridCol w="1600597">
                  <a:extLst>
                    <a:ext uri="{9D8B030D-6E8A-4147-A177-3AD203B41FA5}">
                      <a16:colId xmlns:a16="http://schemas.microsoft.com/office/drawing/2014/main" val="288851311"/>
                    </a:ext>
                  </a:extLst>
                </a:gridCol>
                <a:gridCol w="1536332">
                  <a:extLst>
                    <a:ext uri="{9D8B030D-6E8A-4147-A177-3AD203B41FA5}">
                      <a16:colId xmlns:a16="http://schemas.microsoft.com/office/drawing/2014/main" val="920848766"/>
                    </a:ext>
                  </a:extLst>
                </a:gridCol>
              </a:tblGrid>
              <a:tr h="1894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 Funds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2,80,000 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15915"/>
                  </a:ext>
                </a:extLst>
              </a:tr>
              <a:tr h="1894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Asset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Expended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41070"/>
                  </a:ext>
                </a:extLst>
              </a:tr>
              <a:tr h="1894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/ Laptop (04)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1,87,001 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02496"/>
                  </a:ext>
                </a:extLst>
              </a:tr>
              <a:tr h="1894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 (01)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58,750 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68541"/>
                  </a:ext>
                </a:extLst>
              </a:tr>
              <a:tr h="1894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Projector (01)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34,050 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14383"/>
                  </a:ext>
                </a:extLst>
              </a:tr>
              <a:tr h="1894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 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2,79,801 </a:t>
                      </a:r>
                    </a:p>
                  </a:txBody>
                  <a:tcPr marL="4286" marR="4286" marT="42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8628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FA3FC52-684D-95E1-5F03-07DF2A6B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Funds Expense Status – fixed assets – 2025 - 26</a:t>
            </a:r>
          </a:p>
        </p:txBody>
      </p:sp>
    </p:spTree>
    <p:extLst>
      <p:ext uri="{BB962C8B-B14F-4D97-AF65-F5344CB8AC3E}">
        <p14:creationId xmlns:p14="http://schemas.microsoft.com/office/powerpoint/2010/main" val="42505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0" y="417377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55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0" y="2720650"/>
            <a:ext cx="91440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Part 1</a:t>
            </a:r>
            <a:endParaRPr sz="3200"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sz="1500" b="1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b="1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/>
        </p:nvSpPr>
        <p:spPr>
          <a:xfrm>
            <a:off x="0" y="417377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55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0" y="2720650"/>
            <a:ext cx="91440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Part 2</a:t>
            </a:r>
            <a:endParaRPr sz="3200"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sz="1500" b="1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endParaRPr b="1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FCRA Compliance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307425" y="1172150"/>
            <a:ext cx="86076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Is their FCRA valid ? – </a:t>
            </a:r>
            <a:r>
              <a:rPr lang="en-US" sz="1600" dirty="0">
                <a:solidFill>
                  <a:srgbClr val="3333FF"/>
                </a:solidFill>
              </a:rPr>
              <a:t>Yes</a:t>
            </a:r>
            <a:r>
              <a:rPr lang="en-US" sz="1600" dirty="0"/>
              <a:t> 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provide validity date – </a:t>
            </a:r>
            <a:r>
              <a:rPr lang="en-US" sz="1600" dirty="0">
                <a:solidFill>
                  <a:srgbClr val="3333FF"/>
                </a:solidFill>
              </a:rPr>
              <a:t>FCRA Registration # 08390787 Validity till 03-11 -2028</a:t>
            </a:r>
            <a:endParaRPr sz="1600" dirty="0">
              <a:solidFill>
                <a:srgbClr val="3333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check that </a:t>
            </a:r>
            <a:endParaRPr sz="1600" dirty="0"/>
          </a:p>
          <a:p>
            <a:pPr marL="639763" lvl="1" indent="-294640" algn="l" rtl="0">
              <a:spcBef>
                <a:spcPts val="55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All required approved registration forms - FCRA, 80G, 12A, etc. with Asha-wide Treasury</a:t>
            </a:r>
            <a:endParaRPr sz="1600" dirty="0"/>
          </a:p>
          <a:p>
            <a:pPr marL="639763" lvl="1" indent="-294640" algn="l" rtl="0">
              <a:spcBef>
                <a:spcPts val="55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No internal routing from one organization to another - part of Asha Project Reviews</a:t>
            </a:r>
            <a:endParaRPr sz="1600" dirty="0"/>
          </a:p>
          <a:p>
            <a:pPr marL="639763" lvl="1" indent="-294640" algn="l" rtl="0">
              <a:spcBef>
                <a:spcPts val="55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Cashless or restricted to less than INR 2000/ day - part of metrics form</a:t>
            </a:r>
            <a:endParaRPr sz="1600" dirty="0"/>
          </a:p>
          <a:p>
            <a:pPr marL="639763" lvl="1" indent="-294640" algn="l" rtl="0">
              <a:spcBef>
                <a:spcPts val="55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Funds utilization of FCRA - part of Asha Project Reviews</a:t>
            </a:r>
            <a:endParaRPr sz="16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Audit Reports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316475" y="1260050"/>
            <a:ext cx="8607600" cy="3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provide link to latest available audit reports 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2023-24 (should be available)</a:t>
            </a:r>
            <a:endParaRPr sz="1400" dirty="0"/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2024-25 (usually comes in June to September) -</a:t>
            </a:r>
            <a:endParaRPr sz="1400" dirty="0"/>
          </a:p>
          <a:p>
            <a:pPr marL="914400" lvl="2" indent="-231775">
              <a:buSzPts val="1400"/>
              <a:buChar char="❏"/>
            </a:pPr>
            <a:r>
              <a:rPr lang="en-US" sz="1400" dirty="0"/>
              <a:t>India Financial Year April 2024 to March 2025 - </a:t>
            </a:r>
            <a:r>
              <a:rPr lang="en-US" sz="1400" dirty="0">
                <a:hlinkClick r:id="rId3"/>
              </a:rPr>
              <a:t>https://ashadocserver.s3.amazonaws.com/659_FinalFinancials-FY-01042024-31032025.pdf</a:t>
            </a:r>
            <a:r>
              <a:rPr lang="en-US" sz="1400" dirty="0"/>
              <a:t> 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Audit Reports finalized in June to September 2025 timeframe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Please have them provide an audit utilization report </a:t>
            </a: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2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Fundraising Model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316475" y="1067925"/>
            <a:ext cx="86076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Diversified sources of funding ?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Funding partners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Crowdfunding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Do they have a website ?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Give India/ Ketto campaigns ?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Distributed and variable donation amounts ?</a:t>
            </a:r>
            <a:endParaRPr sz="14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Concerns</a:t>
            </a:r>
            <a:endParaRPr sz="16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81E59D6E-2549-99B5-7898-FE35834878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30" y="1565328"/>
            <a:ext cx="147234" cy="147234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9512801E-34B4-F7CB-07F5-9733C12A6D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30" y="2112935"/>
            <a:ext cx="147234" cy="1472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Financial Health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6475" y="1174325"/>
            <a:ext cx="86076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WCR ?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Do they have a corpus fund ? </a:t>
            </a:r>
            <a:r>
              <a:rPr lang="en-US" sz="1400" dirty="0">
                <a:solidFill>
                  <a:srgbClr val="3333FF"/>
                </a:solidFill>
              </a:rPr>
              <a:t>No</a:t>
            </a:r>
            <a:endParaRPr sz="1400" dirty="0">
              <a:solidFill>
                <a:srgbClr val="3333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Income over Expenditure ? </a:t>
            </a:r>
            <a:r>
              <a:rPr lang="en-US" sz="1400" dirty="0">
                <a:solidFill>
                  <a:srgbClr val="3333FF"/>
                </a:solidFill>
              </a:rPr>
              <a:t>Yes</a:t>
            </a:r>
            <a:endParaRPr sz="1400" dirty="0">
              <a:solidFill>
                <a:srgbClr val="3333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Liquid reserves in cash, deposits, mutual funds and other equivalents ? </a:t>
            </a:r>
            <a:r>
              <a:rPr lang="en-US" sz="1400" dirty="0">
                <a:solidFill>
                  <a:srgbClr val="3333FF"/>
                </a:solidFill>
              </a:rPr>
              <a:t>Yes</a:t>
            </a:r>
            <a:endParaRPr sz="1400" dirty="0">
              <a:solidFill>
                <a:srgbClr val="3333FF"/>
              </a:solidFill>
            </a:endParaRP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% OPEX ?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What % of OPEX does Asha support  (please track over the years) ? </a:t>
            </a:r>
            <a:r>
              <a:rPr lang="en-US" sz="1400" dirty="0">
                <a:solidFill>
                  <a:srgbClr val="3333FF"/>
                </a:solidFill>
              </a:rPr>
              <a:t>Less than 1%</a:t>
            </a:r>
            <a:endParaRPr sz="1400" dirty="0">
              <a:solidFill>
                <a:srgbClr val="3333FF"/>
              </a:solidFill>
            </a:endParaRPr>
          </a:p>
          <a:p>
            <a:pPr marL="914400" lvl="2" indent="-219075" algn="l" rtl="0">
              <a:spcBef>
                <a:spcPts val="50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Includes other chapters, Asha general funds, and Asha Chapter</a:t>
            </a:r>
            <a:endParaRPr sz="12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What % of OPEX does Asha &lt;Chapter&gt; support (please track over the years) ?</a:t>
            </a:r>
            <a:endParaRPr sz="14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55" name="Google Shape;255;p36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Budget Overview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316475" y="1148100"/>
            <a:ext cx="86076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Budget for </a:t>
            </a:r>
            <a:r>
              <a:rPr lang="en-US" sz="1600" dirty="0">
                <a:solidFill>
                  <a:srgbClr val="3333FF"/>
                </a:solidFill>
              </a:rPr>
              <a:t>2025-26 vs. 2026-27</a:t>
            </a:r>
            <a:endParaRPr sz="1600" dirty="0">
              <a:solidFill>
                <a:srgbClr val="3333FF"/>
              </a:solidFill>
            </a:endParaRPr>
          </a:p>
          <a:p>
            <a:pPr marL="319088" lvl="0" indent="-352108">
              <a:buSzPts val="1600"/>
              <a:buChar char="❏"/>
            </a:pPr>
            <a:r>
              <a:rPr lang="en-US" sz="1600" dirty="0"/>
              <a:t>Funds utilization in line with budget proposal for previous year? </a:t>
            </a:r>
            <a:r>
              <a:rPr lang="en-US" sz="1600" dirty="0">
                <a:solidFill>
                  <a:srgbClr val="3333FF"/>
                </a:solidFill>
              </a:rPr>
              <a:t>Yes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Operating expenses comparison in-line ?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Are the salary increases in-line ? </a:t>
            </a:r>
            <a:r>
              <a:rPr lang="en-US" sz="1400" dirty="0">
                <a:solidFill>
                  <a:srgbClr val="3333FF"/>
                </a:solidFill>
              </a:rPr>
              <a:t>Yes</a:t>
            </a:r>
            <a:endParaRPr sz="1400" dirty="0">
              <a:solidFill>
                <a:srgbClr val="3333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Usually 10% increments – </a:t>
            </a:r>
            <a:r>
              <a:rPr lang="en-US" sz="1400" dirty="0">
                <a:solidFill>
                  <a:srgbClr val="3333FF"/>
                </a:solidFill>
              </a:rPr>
              <a:t>Less than 10%</a:t>
            </a:r>
            <a:endParaRPr sz="1400" dirty="0">
              <a:solidFill>
                <a:srgbClr val="3333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If scaling rapidly, how do they plan to absorb higher operating expenses ? </a:t>
            </a:r>
            <a:r>
              <a:rPr lang="en-US" sz="1400" dirty="0">
                <a:solidFill>
                  <a:srgbClr val="3333FF"/>
                </a:solidFill>
              </a:rPr>
              <a:t>NA</a:t>
            </a:r>
            <a:endParaRPr sz="1400" dirty="0">
              <a:solidFill>
                <a:srgbClr val="3333FF"/>
              </a:solidFill>
            </a:endParaRP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Hiring needs/ new programs/ plan for growth ? </a:t>
            </a:r>
            <a:r>
              <a:rPr lang="en-US" sz="1600" dirty="0">
                <a:solidFill>
                  <a:srgbClr val="3333FF"/>
                </a:solidFill>
              </a:rPr>
              <a:t>NA</a:t>
            </a:r>
            <a:endParaRPr sz="1600" dirty="0">
              <a:solidFill>
                <a:srgbClr val="3333FF"/>
              </a:solidFill>
            </a:endParaRPr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Budget Proposal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307425" y="1172150"/>
            <a:ext cx="86076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Please link to actual budget with line-items of support for Asha and Asha Chapter consideration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Typically the complete budget if multi-chapters involved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Clearly indicate the line-items of support</a:t>
            </a:r>
            <a:endParaRPr sz="140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1" name="Google Shape;271;p38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6044556" y="1104782"/>
            <a:ext cx="1920351" cy="29339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endParaRPr lang="en-US" sz="108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C3AE6D-8C65-47DF-CC53-8228AC6A7DA6}"/>
              </a:ext>
            </a:extLst>
          </p:cNvPr>
          <p:cNvGraphicFramePr>
            <a:graphicFrameLocks noGrp="1"/>
          </p:cNvGraphicFramePr>
          <p:nvPr/>
        </p:nvGraphicFramePr>
        <p:xfrm>
          <a:off x="1368128" y="1170121"/>
          <a:ext cx="6407744" cy="3902774"/>
        </p:xfrm>
        <a:graphic>
          <a:graphicData uri="http://schemas.openxmlformats.org/drawingml/2006/table">
            <a:tbl>
              <a:tblPr/>
              <a:tblGrid>
                <a:gridCol w="3486364">
                  <a:extLst>
                    <a:ext uri="{9D8B030D-6E8A-4147-A177-3AD203B41FA5}">
                      <a16:colId xmlns:a16="http://schemas.microsoft.com/office/drawing/2014/main" val="1118016370"/>
                    </a:ext>
                  </a:extLst>
                </a:gridCol>
                <a:gridCol w="1088627">
                  <a:extLst>
                    <a:ext uri="{9D8B030D-6E8A-4147-A177-3AD203B41FA5}">
                      <a16:colId xmlns:a16="http://schemas.microsoft.com/office/drawing/2014/main" val="636248035"/>
                    </a:ext>
                  </a:extLst>
                </a:gridCol>
                <a:gridCol w="661444">
                  <a:extLst>
                    <a:ext uri="{9D8B030D-6E8A-4147-A177-3AD203B41FA5}">
                      <a16:colId xmlns:a16="http://schemas.microsoft.com/office/drawing/2014/main" val="2966743528"/>
                    </a:ext>
                  </a:extLst>
                </a:gridCol>
                <a:gridCol w="1171309">
                  <a:extLst>
                    <a:ext uri="{9D8B030D-6E8A-4147-A177-3AD203B41FA5}">
                      <a16:colId xmlns:a16="http://schemas.microsoft.com/office/drawing/2014/main" val="4275226498"/>
                    </a:ext>
                  </a:extLst>
                </a:gridCol>
              </a:tblGrid>
              <a:tr h="3620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A/c Head for Budget 2026-2027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Cost/ Per Center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Unit/ Center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66399"/>
                  </a:ext>
                </a:extLst>
              </a:tr>
              <a:tr h="2426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Personnel Cost(Salary+conveyance+Staff welfare+Mediclaim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315260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 and Communication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28860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57,720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75672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 staff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33664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67,328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69367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68280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1,36,560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012160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457677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9,15,354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041125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staff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33383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66,766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606590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Picnic, Events and Mediclaim</a:t>
                      </a:r>
                    </a:p>
                  </a:txBody>
                  <a:tcPr marL="4385" marR="4385" marT="43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3,682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7,363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05582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13,631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27,262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0913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1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6,39,177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12,78,353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927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Implementation/Project cost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98766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&amp; Educational Material</a:t>
                      </a:r>
                    </a:p>
                  </a:txBody>
                  <a:tcPr marL="4385" marR="4385" marT="43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72,000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067344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Expenses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557764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14,000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116636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Rent and Maintenance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11,920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23,840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3687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Picnic and Events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5,100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10,200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113847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2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61,020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1,22,040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03887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Program Cost (1+2)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7,00,197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14,00,393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18461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 Expenses(6% of Total Cost)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42,012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84,024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546014"/>
                  </a:ext>
                </a:extLst>
              </a:tr>
              <a:tr h="19303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7,42,209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14,84,417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11875"/>
                  </a:ext>
                </a:extLst>
              </a:tr>
              <a:tr h="193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14,85,000 </a:t>
                      </a:r>
                    </a:p>
                  </a:txBody>
                  <a:tcPr marL="4385" marR="4385" marT="4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27711"/>
                  </a:ext>
                </a:extLst>
              </a:tr>
              <a:tr h="132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94326"/>
                  </a:ext>
                </a:extLst>
              </a:tr>
              <a:tr h="13236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Particulars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793"/>
                  </a:ext>
                </a:extLst>
              </a:tr>
              <a:tr h="13236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Budget for 2026 - 2027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14,85,000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74061"/>
                  </a:ext>
                </a:extLst>
              </a:tr>
              <a:tr h="13236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Estimated builders contribution (50%)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7,42,500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72369"/>
                  </a:ext>
                </a:extLst>
              </a:tr>
              <a:tr h="13236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8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C.Funding</a:t>
                      </a: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 Requested (50%)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7,42,500</a:t>
                      </a:r>
                    </a:p>
                  </a:txBody>
                  <a:tcPr marL="4385" marR="4385" marT="4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739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58AAC8-DB56-CBA4-8421-0FA7A4A9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 Apr 2026 to Mar 2027</a:t>
            </a:r>
          </a:p>
        </p:txBody>
      </p:sp>
    </p:spTree>
    <p:extLst>
      <p:ext uri="{BB962C8B-B14F-4D97-AF65-F5344CB8AC3E}">
        <p14:creationId xmlns:p14="http://schemas.microsoft.com/office/powerpoint/2010/main" val="3686626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Sources of Funding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307425" y="1172150"/>
            <a:ext cx="86076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Where would the funds for the planned support come from ?</a:t>
            </a:r>
            <a:endParaRPr sz="160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Please check with Chapter Projects Coordinator and Chapter Treasurer on the allocation</a:t>
            </a:r>
            <a:endParaRPr sz="16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❏"/>
            </a:pPr>
            <a:r>
              <a:rPr lang="en-US" sz="1400"/>
              <a:t>Chapter General Funds - 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Project Specific Funds - 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One-time Funds - </a:t>
            </a:r>
            <a:endParaRPr sz="14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9" name="Google Shape;279;p39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Chapter Vote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255875" y="1178275"/>
            <a:ext cx="8888100" cy="3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Vote amount, decision and line-items of support for the period from April 2025 to March 2026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Amount is the nearest rounded down 1000s in INR (We cannot disburse higher than budget amount)</a:t>
            </a: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use “... and to cover operating expenses”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1st disbursement : April 2025 to Sept 2025 - Deadline Sept 15, 2026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2nd disbursement : Oct 2025 to Mar 2026 - Deadline March 1, 2027</a:t>
            </a:r>
            <a:endParaRPr sz="14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ensure the chapter meeting minutes and checklist are in sync with the same language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ensure all the relevant minutes when the projects were discussed are accurate</a:t>
            </a:r>
            <a:endParaRPr sz="16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Please link to all relevant minutes in disbursement checklist under “Notes”</a:t>
            </a:r>
            <a:endParaRPr sz="14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87" name="Google Shape;287;p40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44400" y="1227675"/>
            <a:ext cx="8696400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1600"/>
              <a:buChar char="❏"/>
            </a:pPr>
            <a:r>
              <a:rPr lang="en-US" sz="1600" dirty="0">
                <a:solidFill>
                  <a:srgbClr val="0000FF"/>
                </a:solidFill>
              </a:rPr>
              <a:t>Please provide a high-level overview</a:t>
            </a:r>
            <a:endParaRPr sz="1600" dirty="0">
              <a:solidFill>
                <a:srgbClr val="0000FF"/>
              </a:solidFill>
            </a:endParaRPr>
          </a:p>
          <a:p>
            <a:pPr marL="639763" lvl="1" indent="-281940">
              <a:buSzPts val="1400"/>
              <a:buFont typeface="Noto Sans Symbols"/>
              <a:buChar char="❏"/>
            </a:pPr>
            <a:r>
              <a:rPr lang="en-US" sz="1400" dirty="0"/>
              <a:t>Focus area - Direct education, school readiness, childcare, and primary education support for the children of the workers at various construction sites.</a:t>
            </a:r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Geographical area - Mumbai and Pune, Maharashtra; Asha-supported work is in Pune.</a:t>
            </a:r>
            <a:endParaRPr sz="1400" dirty="0"/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NGO inception, history - Founded in 1989; Pune branch started in 1993; Project Foundation operations in Pune started in 2003.</a:t>
            </a:r>
            <a:endParaRPr sz="1400" dirty="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Asha engagement start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Chapter engagement start - 2005</a:t>
            </a:r>
            <a:endParaRPr sz="1400" dirty="0"/>
          </a:p>
          <a:p>
            <a:pPr marL="914400" lvl="2" indent="-231775" algn="l" rtl="0">
              <a:spcBef>
                <a:spcPts val="500"/>
              </a:spcBef>
              <a:spcAft>
                <a:spcPts val="0"/>
              </a:spcAft>
              <a:buSzPts val="1400"/>
              <a:buChar char="❏"/>
            </a:pPr>
            <a:r>
              <a:rPr lang="en-US" sz="1400" dirty="0"/>
              <a:t>Other chapters involvement – Silicon Valley, CA</a:t>
            </a:r>
            <a:endParaRPr sz="1400" dirty="0"/>
          </a:p>
          <a:p>
            <a:pPr marL="914400" lvl="2" indent="-231775">
              <a:buSzPts val="1400"/>
              <a:buChar char="❏"/>
            </a:pPr>
            <a:r>
              <a:rPr lang="en-US" sz="1400" dirty="0"/>
              <a:t>Projects Page - </a:t>
            </a:r>
            <a:r>
              <a:rPr lang="en-US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https://admin.ashanet.org/project/659</a:t>
            </a:r>
            <a:r>
              <a:rPr lang="en-US" sz="1600" dirty="0">
                <a:solidFill>
                  <a:srgbClr val="0000FF"/>
                </a:solidFill>
              </a:rPr>
              <a:t> </a:t>
            </a:r>
            <a:endParaRPr sz="1600" dirty="0">
              <a:solidFill>
                <a:srgbClr val="0000FF"/>
              </a:solidFill>
            </a:endParaRPr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Chapter Checklist 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294" name="Google Shape;294;p41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95" name="Google Shape;295;p41"/>
          <p:cNvGraphicFramePr/>
          <p:nvPr>
            <p:extLst>
              <p:ext uri="{D42A27DB-BD31-4B8C-83A1-F6EECF244321}">
                <p14:modId xmlns:p14="http://schemas.microsoft.com/office/powerpoint/2010/main" val="1584851861"/>
              </p:ext>
            </p:extLst>
          </p:nvPr>
        </p:nvGraphicFramePr>
        <p:xfrm>
          <a:off x="473275" y="1118400"/>
          <a:ext cx="8075300" cy="3999200"/>
        </p:xfrm>
        <a:graphic>
          <a:graphicData uri="http://schemas.openxmlformats.org/drawingml/2006/table">
            <a:tbl>
              <a:tblPr>
                <a:noFill/>
                <a:tableStyleId>{EA465976-50DD-40F4-8565-31C02BD023AA}</a:tableStyleId>
              </a:tblPr>
              <a:tblGrid>
                <a:gridCol w="161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1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2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3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4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5 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6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Year 7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Budget and Proposal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Audit Report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Financial Analysis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Funding Partners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Audit Utilization Report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Corpus Fund Initiatives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Quarterly Reports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Site Visits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Beneficiaries List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FCRA Validity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Y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% OPEX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10</a:t>
                      </a:r>
                      <a:endParaRPr sz="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WCR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1.0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Links to Documents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302" name="Google Shape;302;p42"/>
          <p:cNvSpPr txBox="1">
            <a:spLocks noGrp="1"/>
          </p:cNvSpPr>
          <p:nvPr>
            <p:ph type="body" idx="1"/>
          </p:nvPr>
        </p:nvSpPr>
        <p:spPr>
          <a:xfrm>
            <a:off x="354275" y="1227675"/>
            <a:ext cx="8622600" cy="3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Annual Review and Budget Proposal (Projects page) - </a:t>
            </a:r>
            <a:endParaRPr sz="1600" dirty="0"/>
          </a:p>
          <a:p>
            <a:pPr marL="319088" lvl="0" indent="-352108">
              <a:buSzPts val="1600"/>
              <a:buChar char="❏"/>
            </a:pPr>
            <a:r>
              <a:rPr lang="en-US" sz="1600" dirty="0"/>
              <a:t>Site Visit Report (Projects page) - </a:t>
            </a:r>
            <a:r>
              <a:rPr lang="en-US" sz="1600" dirty="0">
                <a:hlinkClick r:id="rId3"/>
              </a:rPr>
              <a:t>https://ashadocserver.s3.amazonaws.com/659_Sitevisit-DSSF-24KeSereno03May2025.pdf</a:t>
            </a:r>
            <a:r>
              <a:rPr lang="en-US" sz="1600" dirty="0"/>
              <a:t> 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Staff and Student List (Confidential, Asha Chapter restricted wiki)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Funds Utilization Report (Projects page, please suppress names of staff for privacy)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Audit Report (Projects page)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Audit Utilization Report (Projects page)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Annual Reports/Newsletters (Projects page)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Photos/Videos on SmugMug (Project album under Asha Chapter)</a:t>
            </a:r>
            <a:endParaRPr sz="16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03" name="Google Shape;303;p42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354275" y="1227675"/>
            <a:ext cx="8622600" cy="3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Please summarize your inputs on overall stewarding experience with project partner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What is the focus for the year ?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What do we need to do to help them achieve their goals ?</a:t>
            </a: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3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11" name="Google Shape;311;p43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/>
        </p:nvSpPr>
        <p:spPr>
          <a:xfrm>
            <a:off x="0" y="417377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55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0" y="2795040"/>
            <a:ext cx="91440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3200" b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3200"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1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800"/>
              <a:buFont typeface="Arial"/>
              <a:buNone/>
            </a:pPr>
            <a:r>
              <a:rPr lang="en-US" sz="2000" b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Asha Projects</a:t>
            </a:r>
            <a:endParaRPr sz="2000"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Mission and Vision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44400" y="1227675"/>
            <a:ext cx="8696400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Mission of the Project Partner – The mission is to take Education to the door step of every child and empower children with Foundational Literacy and Numeracy thus enabling them towards lifelong literacy and learning 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Vision over the next 5 years - To address three major problems of public education system through various innovative programs: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	•Non-enrolment i.e. children are not enrolled in schools for a variety of reasons.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	•Children drop out of school at an early age.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	•Even if children are enrolled in schools, their quality of education is low and children suffer 	from low learning levels</a:t>
            </a: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Strengths 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16475" y="1180175"/>
            <a:ext cx="8607600" cy="3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>
              <a:buClr>
                <a:srgbClr val="0000FF"/>
              </a:buClr>
              <a:buSzPts val="1600"/>
              <a:buChar char="❏"/>
            </a:pPr>
            <a:r>
              <a:rPr lang="en-US" sz="1600" dirty="0">
                <a:solidFill>
                  <a:srgbClr val="0000FF"/>
                </a:solidFill>
              </a:rPr>
              <a:t>Please provide a summary of the strengths of the organization - </a:t>
            </a:r>
            <a:r>
              <a:rPr lang="en-US" sz="1600" dirty="0"/>
              <a:t>DSSF shows long-term project continuity and strong field delivery in Pune</a:t>
            </a:r>
            <a:endParaRPr sz="1600" dirty="0">
              <a:solidFill>
                <a:srgbClr val="0000FF"/>
              </a:solidFill>
            </a:endParaRPr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Project delivery - Operates EACs for 8 hours a day, 6 days a week; works across 70+ construction sites with reach of nearly 6,500 children</a:t>
            </a:r>
            <a:endParaRPr sz="1400" dirty="0"/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Fundraising - Operational cost is shared between funders/CSR and builders</a:t>
            </a:r>
            <a:endParaRPr sz="1400" dirty="0"/>
          </a:p>
          <a:p>
            <a:pPr marL="639763" lvl="1" indent="-281940">
              <a:buSzPts val="1400"/>
              <a:buChar char="❏"/>
            </a:pPr>
            <a:r>
              <a:rPr lang="en-US" sz="1400" dirty="0"/>
              <a:t>Team - Expanded programs over time and launched in-house training support such as Parivartan</a:t>
            </a:r>
            <a:endParaRPr sz="1400" dirty="0"/>
          </a:p>
          <a:p>
            <a:pPr marL="639763" lvl="0" indent="0" algn="l" rtl="0">
              <a:spcBef>
                <a:spcPts val="55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6475" y="1233175"/>
            <a:ext cx="86076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1600"/>
              <a:buChar char="❏"/>
            </a:pPr>
            <a:r>
              <a:rPr lang="en-US" sz="1600">
                <a:solidFill>
                  <a:srgbClr val="0000FF"/>
                </a:solidFill>
              </a:rPr>
              <a:t>Please provide a summary of the weaknesses of the organization </a:t>
            </a:r>
            <a:endParaRPr sz="1600">
              <a:solidFill>
                <a:srgbClr val="0000FF"/>
              </a:solidFill>
            </a:endParaRPr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Project delivery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Fundraising</a:t>
            </a:r>
            <a:endParaRPr sz="1400"/>
          </a:p>
          <a:p>
            <a:pPr marL="639763" lvl="1" indent="-281940" algn="l" rtl="0">
              <a:spcBef>
                <a:spcPts val="550"/>
              </a:spcBef>
              <a:spcAft>
                <a:spcPts val="0"/>
              </a:spcAft>
              <a:buSzPts val="1400"/>
              <a:buChar char="❏"/>
            </a:pPr>
            <a:r>
              <a:rPr lang="en-US" sz="1400"/>
              <a:t>Team</a:t>
            </a:r>
            <a:endParaRPr sz="14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1600"/>
              <a:buChar char="❏"/>
            </a:pPr>
            <a:r>
              <a:rPr lang="en-US" sz="1600">
                <a:solidFill>
                  <a:srgbClr val="0000FF"/>
                </a:solidFill>
              </a:rPr>
              <a:t>Please update on how they plan to improve </a:t>
            </a:r>
            <a:endParaRPr sz="1600">
              <a:solidFill>
                <a:srgbClr val="0000FF"/>
              </a:solidFill>
            </a:endParaRPr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2172379" y="1334813"/>
            <a:ext cx="45600" cy="3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5B2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255875" y="171450"/>
            <a:ext cx="8510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Project Updates 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411000" y="1156925"/>
            <a:ext cx="8600400" cy="3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School/ project partner updates for the entire school year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1600"/>
              <a:buChar char="❏"/>
            </a:pPr>
            <a:r>
              <a:rPr lang="en-US" sz="1600" dirty="0">
                <a:solidFill>
                  <a:srgbClr val="0000FF"/>
                </a:solidFill>
              </a:rPr>
              <a:t>Please provide link to photos and documents (newsletters, annual reports)</a:t>
            </a:r>
            <a:endParaRPr sz="1600" dirty="0">
              <a:solidFill>
                <a:srgbClr val="0000FF"/>
              </a:solidFill>
            </a:endParaRPr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What went well, and what did not</a:t>
            </a:r>
            <a:endParaRPr sz="1600" dirty="0"/>
          </a:p>
          <a:p>
            <a:pPr marL="319088" lvl="0" indent="-352108" algn="l" rtl="0">
              <a:spcBef>
                <a:spcPts val="700"/>
              </a:spcBef>
              <a:spcAft>
                <a:spcPts val="0"/>
              </a:spcAft>
              <a:buSzPts val="1600"/>
              <a:buChar char="❏"/>
            </a:pPr>
            <a:r>
              <a:rPr lang="en-US" sz="1600" dirty="0"/>
              <a:t>Challenges</a:t>
            </a:r>
            <a:endParaRPr sz="1600" dirty="0"/>
          </a:p>
          <a:p>
            <a:pPr marL="639763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dirty="0"/>
          </a:p>
          <a:p>
            <a:pPr marL="319088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0" y="4871541"/>
            <a:ext cx="533400" cy="18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648" y="1187117"/>
            <a:ext cx="6639012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458" indent="-231458">
              <a:buFont typeface="Arial" panose="020B0604020202020204" pitchFamily="34" charset="0"/>
              <a:buChar char="•"/>
            </a:pPr>
            <a:r>
              <a:rPr lang="en-IN" sz="1890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Balwadi</a:t>
            </a:r>
            <a:r>
              <a:rPr lang="en-IN" sz="189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 </a:t>
            </a:r>
            <a:r>
              <a:rPr lang="en-IN" sz="18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Monthly scheduled activities included To string, Sewing Board, Matching pairs and Differences, Twisting fingers in rangoli, Pair according to use, Pattern, Picture reading, Organ strips.  School readiness – 2 children</a:t>
            </a:r>
          </a:p>
          <a:p>
            <a:pPr marL="231458" indent="-231458">
              <a:buFont typeface="Arial" panose="020B0604020202020204" pitchFamily="34" charset="0"/>
              <a:buChar char="•"/>
            </a:pPr>
            <a:r>
              <a:rPr lang="en-IN" sz="189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 Class </a:t>
            </a:r>
            <a:r>
              <a:rPr lang="en-IN" sz="189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(120 days language skills program) according to the learning levels of each child.  </a:t>
            </a:r>
          </a:p>
          <a:p>
            <a:pPr marL="231458" indent="-231458">
              <a:buFont typeface="Arial" panose="020B0604020202020204" pitchFamily="34" charset="0"/>
              <a:buChar char="•"/>
            </a:pPr>
            <a:r>
              <a:rPr lang="en-IN" sz="189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 Class</a:t>
            </a:r>
            <a:r>
              <a:rPr lang="en-IN" sz="18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Paragraph reading, Science experiments, Educational language games, puzzles, essay writing, paragraphs writing.</a:t>
            </a:r>
          </a:p>
          <a:p>
            <a:pPr marL="231458" indent="-231458">
              <a:buFont typeface="Arial" panose="020B0604020202020204" pitchFamily="34" charset="0"/>
              <a:buChar char="•"/>
            </a:pPr>
            <a:r>
              <a:rPr lang="en-IN" sz="189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School Enrolment</a:t>
            </a:r>
            <a:r>
              <a:rPr lang="en-IN" sz="18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IN" sz="189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children enrolled from June 2025 to Mar  2026</a:t>
            </a:r>
          </a:p>
          <a:p>
            <a:pPr marL="231458" indent="-231458">
              <a:buFont typeface="Arial" panose="020B0604020202020204" pitchFamily="34" charset="0"/>
              <a:buChar char="•"/>
            </a:pPr>
            <a:r>
              <a:rPr lang="en-IN" sz="189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Tracking of Migrated children </a:t>
            </a:r>
            <a:r>
              <a:rPr lang="en-IN" sz="18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All 18 migrated children could be tracked; They are all attending schools regularly</a:t>
            </a:r>
          </a:p>
          <a:p>
            <a:endParaRPr lang="en-IN" sz="189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5CAA45-29A2-C8FD-74FB-A849C942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</p:spTree>
    <p:extLst>
      <p:ext uri="{BB962C8B-B14F-4D97-AF65-F5344CB8AC3E}">
        <p14:creationId xmlns:p14="http://schemas.microsoft.com/office/powerpoint/2010/main" val="23628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1BB0F9-0B7F-B88E-F85B-473796962929}"/>
              </a:ext>
            </a:extLst>
          </p:cNvPr>
          <p:cNvSpPr/>
          <p:nvPr/>
        </p:nvSpPr>
        <p:spPr>
          <a:xfrm>
            <a:off x="612648" y="1132406"/>
            <a:ext cx="7733189" cy="416652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en-US" sz="1620" u="sng" dirty="0">
                <a:latin typeface="Cambria" panose="02040503050406030204" pitchFamily="18" charset="0"/>
                <a:ea typeface="Cambria" panose="02040503050406030204" pitchFamily="18" charset="0"/>
              </a:rPr>
              <a:t>Monthly Projects</a:t>
            </a:r>
            <a:r>
              <a:rPr lang="en-US" sz="162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Summer, Monsoons, Vegetables, Animals, Festival &amp; Family, Fruits &amp; Flowers, Birds, Your helper</a:t>
            </a:r>
            <a:endParaRPr lang="en-IN" sz="1620" dirty="0">
              <a:solidFill>
                <a:srgbClr val="3333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har char="•"/>
            </a:pPr>
            <a:r>
              <a:rPr lang="en-US" sz="1620" u="sng" dirty="0">
                <a:latin typeface="Cambria" panose="02040503050406030204" pitchFamily="18" charset="0"/>
                <a:ea typeface="Cambria" panose="02040503050406030204" pitchFamily="18" charset="0"/>
              </a:rPr>
              <a:t>Science activities</a:t>
            </a:r>
            <a:r>
              <a:rPr lang="en-US" sz="162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6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dispersion of light, Air pressure, Volume of liquids, Beam Balance, A self-blooming paper flower, Playing with sticks, Combustion requires oxygen, Float-sink, Making a lung model, Observation of acids &amp; acidic substances</a:t>
            </a:r>
            <a:endParaRPr lang="en-IN" sz="162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har char="•"/>
            </a:pPr>
            <a:r>
              <a:rPr lang="en-US" sz="1620" u="sng" dirty="0">
                <a:latin typeface="Cambria" panose="02040503050406030204" pitchFamily="18" charset="0"/>
                <a:ea typeface="Cambria" panose="02040503050406030204" pitchFamily="18" charset="0"/>
              </a:rPr>
              <a:t>Events &amp; Celebrations </a:t>
            </a:r>
            <a:r>
              <a:rPr lang="en-US" sz="1620" dirty="0">
                <a:latin typeface="Cambria" panose="02040503050406030204" pitchFamily="18" charset="0"/>
                <a:ea typeface="Cambria" panose="02040503050406030204" pitchFamily="18" charset="0"/>
              </a:rPr>
              <a:t>–  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 Day, Environment day, Independence Day, </a:t>
            </a:r>
            <a:r>
              <a:rPr lang="en-US" sz="1620" i="1" dirty="0" err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Rakshabandhan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20" i="1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Janmashtami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Children’s day, Diwali,  Christmas, Republic Day, Science Day</a:t>
            </a:r>
            <a:endParaRPr lang="en-IN" sz="1620" dirty="0">
              <a:solidFill>
                <a:srgbClr val="3333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har char="•"/>
            </a:pPr>
            <a:r>
              <a:rPr lang="en-US" sz="1620" u="sng" dirty="0">
                <a:latin typeface="Cambria" panose="02040503050406030204" pitchFamily="18" charset="0"/>
                <a:ea typeface="Cambria" panose="02040503050406030204" pitchFamily="18" charset="0"/>
              </a:rPr>
              <a:t>Creches activities </a:t>
            </a:r>
            <a:r>
              <a:rPr lang="en-US" sz="162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6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Daycare, Listening to instructions and following them, Action songs, Picture identification, Beads weaving,  </a:t>
            </a:r>
            <a:endParaRPr lang="en-IN" sz="162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har char="•"/>
            </a:pPr>
            <a:r>
              <a:rPr lang="en-US" sz="1620" u="sng" dirty="0">
                <a:latin typeface="Cambria" panose="02040503050406030204" pitchFamily="18" charset="0"/>
                <a:ea typeface="Cambria" panose="02040503050406030204" pitchFamily="18" charset="0"/>
              </a:rPr>
              <a:t>Parents Meetings</a:t>
            </a:r>
            <a:r>
              <a:rPr lang="en-US" sz="162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Safety precautions at construction sites, RTE Act rules &amp; Importance of education &amp; parents’ involvement  how to communicate with children, Homework), Health related awareness during Summer, monsoon and winters. Financial planning, Women’s Health and family Planning, Importance of annual examination, </a:t>
            </a:r>
            <a:r>
              <a:rPr lang="en-US" sz="1620" i="1" dirty="0" err="1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Chavdi</a:t>
            </a:r>
            <a:r>
              <a:rPr lang="en-US" sz="1620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reading</a:t>
            </a:r>
            <a:endParaRPr lang="en-IN" sz="1620" dirty="0">
              <a:solidFill>
                <a:srgbClr val="3333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E1AAC-CC93-A328-B3D0-49258566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Activities</a:t>
            </a:r>
          </a:p>
        </p:txBody>
      </p:sp>
    </p:spTree>
    <p:extLst>
      <p:ext uri="{BB962C8B-B14F-4D97-AF65-F5344CB8AC3E}">
        <p14:creationId xmlns:p14="http://schemas.microsoft.com/office/powerpoint/2010/main" val="4116842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(Small Fonts)">
  <a:themeElements>
    <a:clrScheme name="DP Colors 2010">
      <a:dk1>
        <a:srgbClr val="415560"/>
      </a:dk1>
      <a:lt1>
        <a:srgbClr val="FFFFFF"/>
      </a:lt1>
      <a:dk2>
        <a:srgbClr val="415560"/>
      </a:dk2>
      <a:lt2>
        <a:srgbClr val="FFFFFF"/>
      </a:lt2>
      <a:accent1>
        <a:srgbClr val="415560"/>
      </a:accent1>
      <a:accent2>
        <a:srgbClr val="8898A4"/>
      </a:accent2>
      <a:accent3>
        <a:srgbClr val="D5DCE1"/>
      </a:accent3>
      <a:accent4>
        <a:srgbClr val="13B5EA"/>
      </a:accent4>
      <a:accent5>
        <a:srgbClr val="76CDE9"/>
      </a:accent5>
      <a:accent6>
        <a:srgbClr val="B6DFEC"/>
      </a:accent6>
      <a:hlink>
        <a:srgbClr val="00B0F0"/>
      </a:hlink>
      <a:folHlink>
        <a:srgbClr val="8898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2673</Words>
  <Application>Microsoft Office PowerPoint</Application>
  <PresentationFormat>On-screen Show (16:9)</PresentationFormat>
  <Paragraphs>763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Georgia</vt:lpstr>
      <vt:lpstr>Noto Sans Symbols</vt:lpstr>
      <vt:lpstr>Times New Roman</vt:lpstr>
      <vt:lpstr>Twentieth Century</vt:lpstr>
      <vt:lpstr>Template (Small Fonts)</vt:lpstr>
      <vt:lpstr>Median</vt:lpstr>
      <vt:lpstr>PowerPoint Presentation</vt:lpstr>
      <vt:lpstr>PowerPoint Presentation</vt:lpstr>
      <vt:lpstr>Overview</vt:lpstr>
      <vt:lpstr>Mission and Vision</vt:lpstr>
      <vt:lpstr>Strengths </vt:lpstr>
      <vt:lpstr>Weaknesses</vt:lpstr>
      <vt:lpstr>Project Updates </vt:lpstr>
      <vt:lpstr>Primary Activities</vt:lpstr>
      <vt:lpstr>Support Activities</vt:lpstr>
      <vt:lpstr>Some Glimpses</vt:lpstr>
      <vt:lpstr>Site Visit Compliance </vt:lpstr>
      <vt:lpstr>Site Visit on 4th May 2025</vt:lpstr>
      <vt:lpstr>Beneficiaries</vt:lpstr>
      <vt:lpstr>Asha Seattle Funded EACs</vt:lpstr>
      <vt:lpstr>Data for Asha Seattle Funded EACs</vt:lpstr>
      <vt:lpstr>Staff</vt:lpstr>
      <vt:lpstr>Funds Utilization</vt:lpstr>
      <vt:lpstr>Funds Expense Statys – 2025-26</vt:lpstr>
      <vt:lpstr>Funds Expense Status – fixed assets – 2025 - 26</vt:lpstr>
      <vt:lpstr>PowerPoint Presentation</vt:lpstr>
      <vt:lpstr>FCRA Compliance</vt:lpstr>
      <vt:lpstr>Audit Reports</vt:lpstr>
      <vt:lpstr>Fundraising Model</vt:lpstr>
      <vt:lpstr>Financial Health</vt:lpstr>
      <vt:lpstr>Budget Overview</vt:lpstr>
      <vt:lpstr>Budget Proposal</vt:lpstr>
      <vt:lpstr>Budget for Apr 2026 to Mar 2027</vt:lpstr>
      <vt:lpstr>Sources of Funding</vt:lpstr>
      <vt:lpstr>Chapter Vote</vt:lpstr>
      <vt:lpstr>Chapter Checklist </vt:lpstr>
      <vt:lpstr>Links to Documents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Mandar Diwan</cp:lastModifiedBy>
  <cp:revision>3</cp:revision>
  <dcterms:modified xsi:type="dcterms:W3CDTF">2026-04-05T19:30:46Z</dcterms:modified>
</cp:coreProperties>
</file>