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5" r:id="rId2"/>
    <p:sldId id="316" r:id="rId3"/>
    <p:sldId id="317" r:id="rId4"/>
    <p:sldId id="308" r:id="rId5"/>
    <p:sldId id="309" r:id="rId6"/>
    <p:sldId id="310" r:id="rId7"/>
    <p:sldId id="311" r:id="rId8"/>
    <p:sldId id="312" r:id="rId9"/>
    <p:sldId id="313" r:id="rId10"/>
    <p:sldId id="302" r:id="rId11"/>
    <p:sldId id="314" r:id="rId12"/>
    <p:sldId id="276" r:id="rId13"/>
    <p:sldId id="277" r:id="rId14"/>
    <p:sldId id="257" r:id="rId15"/>
    <p:sldId id="278" r:id="rId16"/>
    <p:sldId id="258" r:id="rId17"/>
    <p:sldId id="259" r:id="rId18"/>
    <p:sldId id="260" r:id="rId19"/>
    <p:sldId id="261" r:id="rId20"/>
    <p:sldId id="262" r:id="rId21"/>
    <p:sldId id="263" r:id="rId22"/>
    <p:sldId id="264" r:id="rId23"/>
    <p:sldId id="279" r:id="rId24"/>
    <p:sldId id="280" r:id="rId25"/>
    <p:sldId id="284" r:id="rId26"/>
    <p:sldId id="285" r:id="rId27"/>
    <p:sldId id="286" r:id="rId28"/>
    <p:sldId id="287" r:id="rId29"/>
    <p:sldId id="288" r:id="rId30"/>
    <p:sldId id="289" r:id="rId31"/>
    <p:sldId id="291" r:id="rId32"/>
    <p:sldId id="292" r:id="rId33"/>
    <p:sldId id="293" r:id="rId34"/>
    <p:sldId id="294" r:id="rId35"/>
    <p:sldId id="290" r:id="rId36"/>
    <p:sldId id="295" r:id="rId37"/>
    <p:sldId id="297" r:id="rId38"/>
    <p:sldId id="298" r:id="rId39"/>
    <p:sldId id="300" r:id="rId40"/>
    <p:sldId id="296" r:id="rId41"/>
    <p:sldId id="301" r:id="rId42"/>
    <p:sldId id="281" r:id="rId43"/>
    <p:sldId id="282" r:id="rId44"/>
    <p:sldId id="283" r:id="rId45"/>
    <p:sldId id="318" r:id="rId46"/>
    <p:sldId id="304" r:id="rId47"/>
    <p:sldId id="305" r:id="rId48"/>
    <p:sldId id="307" r:id="rId49"/>
    <p:sldId id="303" r:id="rId50"/>
    <p:sldId id="270" r:id="rId51"/>
    <p:sldId id="271" r:id="rId52"/>
    <p:sldId id="272" r:id="rId53"/>
    <p:sldId id="273" r:id="rId54"/>
    <p:sldId id="266" r:id="rId55"/>
    <p:sldId id="267" r:id="rId56"/>
    <p:sldId id="269" r:id="rId57"/>
    <p:sldId id="274" r:id="rId58"/>
    <p:sldId id="275"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6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4A57BFEE-7235-46EE-8647-6198A1136B35}" type="datetimeFigureOut">
              <a:rPr lang="en-IN" smtClean="0"/>
              <a:t>04-02-2025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09670A0-F6BC-4EDD-A172-EC1470BD9D9D}" type="slidenum">
              <a:rPr lang="en-IN" smtClean="0"/>
              <a:t>‹#›</a:t>
            </a:fld>
            <a:endParaRPr lang="en-IN"/>
          </a:p>
        </p:txBody>
      </p:sp>
    </p:spTree>
    <p:extLst>
      <p:ext uri="{BB962C8B-B14F-4D97-AF65-F5344CB8AC3E}">
        <p14:creationId xmlns:p14="http://schemas.microsoft.com/office/powerpoint/2010/main" val="3028262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4A57BFEE-7235-46EE-8647-6198A1136B35}" type="datetimeFigureOut">
              <a:rPr lang="en-IN" smtClean="0"/>
              <a:t>04-02-2025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09670A0-F6BC-4EDD-A172-EC1470BD9D9D}" type="slidenum">
              <a:rPr lang="en-IN" smtClean="0"/>
              <a:t>‹#›</a:t>
            </a:fld>
            <a:endParaRPr lang="en-IN"/>
          </a:p>
        </p:txBody>
      </p:sp>
    </p:spTree>
    <p:extLst>
      <p:ext uri="{BB962C8B-B14F-4D97-AF65-F5344CB8AC3E}">
        <p14:creationId xmlns:p14="http://schemas.microsoft.com/office/powerpoint/2010/main" val="864656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4A57BFEE-7235-46EE-8647-6198A1136B35}" type="datetimeFigureOut">
              <a:rPr lang="en-IN" smtClean="0"/>
              <a:t>04-02-2025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09670A0-F6BC-4EDD-A172-EC1470BD9D9D}" type="slidenum">
              <a:rPr lang="en-IN" smtClean="0"/>
              <a:t>‹#›</a:t>
            </a:fld>
            <a:endParaRPr lang="en-IN"/>
          </a:p>
        </p:txBody>
      </p:sp>
    </p:spTree>
    <p:extLst>
      <p:ext uri="{BB962C8B-B14F-4D97-AF65-F5344CB8AC3E}">
        <p14:creationId xmlns:p14="http://schemas.microsoft.com/office/powerpoint/2010/main" val="4194914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4A57BFEE-7235-46EE-8647-6198A1136B35}" type="datetimeFigureOut">
              <a:rPr lang="en-IN" smtClean="0"/>
              <a:t>04-02-2025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09670A0-F6BC-4EDD-A172-EC1470BD9D9D}" type="slidenum">
              <a:rPr lang="en-IN" smtClean="0"/>
              <a:t>‹#›</a:t>
            </a:fld>
            <a:endParaRPr lang="en-IN"/>
          </a:p>
        </p:txBody>
      </p:sp>
    </p:spTree>
    <p:extLst>
      <p:ext uri="{BB962C8B-B14F-4D97-AF65-F5344CB8AC3E}">
        <p14:creationId xmlns:p14="http://schemas.microsoft.com/office/powerpoint/2010/main" val="2008284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57BFEE-7235-46EE-8647-6198A1136B35}" type="datetimeFigureOut">
              <a:rPr lang="en-IN" smtClean="0"/>
              <a:t>04-02-2025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09670A0-F6BC-4EDD-A172-EC1470BD9D9D}" type="slidenum">
              <a:rPr lang="en-IN" smtClean="0"/>
              <a:t>‹#›</a:t>
            </a:fld>
            <a:endParaRPr lang="en-IN"/>
          </a:p>
        </p:txBody>
      </p:sp>
    </p:spTree>
    <p:extLst>
      <p:ext uri="{BB962C8B-B14F-4D97-AF65-F5344CB8AC3E}">
        <p14:creationId xmlns:p14="http://schemas.microsoft.com/office/powerpoint/2010/main" val="2503999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4A57BFEE-7235-46EE-8647-6198A1136B35}" type="datetimeFigureOut">
              <a:rPr lang="en-IN" smtClean="0"/>
              <a:t>04-02-2025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409670A0-F6BC-4EDD-A172-EC1470BD9D9D}" type="slidenum">
              <a:rPr lang="en-IN" smtClean="0"/>
              <a:t>‹#›</a:t>
            </a:fld>
            <a:endParaRPr lang="en-IN"/>
          </a:p>
        </p:txBody>
      </p:sp>
    </p:spTree>
    <p:extLst>
      <p:ext uri="{BB962C8B-B14F-4D97-AF65-F5344CB8AC3E}">
        <p14:creationId xmlns:p14="http://schemas.microsoft.com/office/powerpoint/2010/main" val="78236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4A57BFEE-7235-46EE-8647-6198A1136B35}" type="datetimeFigureOut">
              <a:rPr lang="en-IN" smtClean="0"/>
              <a:t>04-02-2025</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409670A0-F6BC-4EDD-A172-EC1470BD9D9D}" type="slidenum">
              <a:rPr lang="en-IN" smtClean="0"/>
              <a:t>‹#›</a:t>
            </a:fld>
            <a:endParaRPr lang="en-IN"/>
          </a:p>
        </p:txBody>
      </p:sp>
    </p:spTree>
    <p:extLst>
      <p:ext uri="{BB962C8B-B14F-4D97-AF65-F5344CB8AC3E}">
        <p14:creationId xmlns:p14="http://schemas.microsoft.com/office/powerpoint/2010/main" val="2507536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4A57BFEE-7235-46EE-8647-6198A1136B35}" type="datetimeFigureOut">
              <a:rPr lang="en-IN" smtClean="0"/>
              <a:t>04-02-2025</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409670A0-F6BC-4EDD-A172-EC1470BD9D9D}" type="slidenum">
              <a:rPr lang="en-IN" smtClean="0"/>
              <a:t>‹#›</a:t>
            </a:fld>
            <a:endParaRPr lang="en-IN"/>
          </a:p>
        </p:txBody>
      </p:sp>
    </p:spTree>
    <p:extLst>
      <p:ext uri="{BB962C8B-B14F-4D97-AF65-F5344CB8AC3E}">
        <p14:creationId xmlns:p14="http://schemas.microsoft.com/office/powerpoint/2010/main" val="2520929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57BFEE-7235-46EE-8647-6198A1136B35}" type="datetimeFigureOut">
              <a:rPr lang="en-IN" smtClean="0"/>
              <a:t>04-02-2025</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409670A0-F6BC-4EDD-A172-EC1470BD9D9D}" type="slidenum">
              <a:rPr lang="en-IN" smtClean="0"/>
              <a:t>‹#›</a:t>
            </a:fld>
            <a:endParaRPr lang="en-IN"/>
          </a:p>
        </p:txBody>
      </p:sp>
    </p:spTree>
    <p:extLst>
      <p:ext uri="{BB962C8B-B14F-4D97-AF65-F5344CB8AC3E}">
        <p14:creationId xmlns:p14="http://schemas.microsoft.com/office/powerpoint/2010/main" val="3516629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57BFEE-7235-46EE-8647-6198A1136B35}" type="datetimeFigureOut">
              <a:rPr lang="en-IN" smtClean="0"/>
              <a:t>04-02-2025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409670A0-F6BC-4EDD-A172-EC1470BD9D9D}" type="slidenum">
              <a:rPr lang="en-IN" smtClean="0"/>
              <a:t>‹#›</a:t>
            </a:fld>
            <a:endParaRPr lang="en-IN"/>
          </a:p>
        </p:txBody>
      </p:sp>
    </p:spTree>
    <p:extLst>
      <p:ext uri="{BB962C8B-B14F-4D97-AF65-F5344CB8AC3E}">
        <p14:creationId xmlns:p14="http://schemas.microsoft.com/office/powerpoint/2010/main" val="346364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57BFEE-7235-46EE-8647-6198A1136B35}" type="datetimeFigureOut">
              <a:rPr lang="en-IN" smtClean="0"/>
              <a:t>04-02-2025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409670A0-F6BC-4EDD-A172-EC1470BD9D9D}" type="slidenum">
              <a:rPr lang="en-IN" smtClean="0"/>
              <a:t>‹#›</a:t>
            </a:fld>
            <a:endParaRPr lang="en-IN"/>
          </a:p>
        </p:txBody>
      </p:sp>
    </p:spTree>
    <p:extLst>
      <p:ext uri="{BB962C8B-B14F-4D97-AF65-F5344CB8AC3E}">
        <p14:creationId xmlns:p14="http://schemas.microsoft.com/office/powerpoint/2010/main" val="1519321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57BFEE-7235-46EE-8647-6198A1136B35}" type="datetimeFigureOut">
              <a:rPr lang="en-IN" smtClean="0"/>
              <a:t>04-02-2025</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9670A0-F6BC-4EDD-A172-EC1470BD9D9D}" type="slidenum">
              <a:rPr lang="en-IN" smtClean="0"/>
              <a:t>‹#›</a:t>
            </a:fld>
            <a:endParaRPr lang="en-IN"/>
          </a:p>
        </p:txBody>
      </p:sp>
    </p:spTree>
    <p:extLst>
      <p:ext uri="{BB962C8B-B14F-4D97-AF65-F5344CB8AC3E}">
        <p14:creationId xmlns:p14="http://schemas.microsoft.com/office/powerpoint/2010/main" val="15767969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mailto:ashakashi@gmail.com"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g"/><Relationship Id="rId7" Type="http://schemas.openxmlformats.org/officeDocument/2006/relationships/image" Target="../media/image52.jpg"/><Relationship Id="rId2" Type="http://schemas.openxmlformats.org/officeDocument/2006/relationships/image" Target="../media/image47.jpg"/><Relationship Id="rId1" Type="http://schemas.openxmlformats.org/officeDocument/2006/relationships/slideLayout" Target="../slideLayouts/slideLayout2.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g"/></Relationships>
</file>

<file path=ppt/slides/_rels/slide4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2.xml"/><Relationship Id="rId4" Type="http://schemas.openxmlformats.org/officeDocument/2006/relationships/image" Target="../media/image69.jpg"/></Relationships>
</file>

<file path=ppt/slides/_rels/slide54.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71.jpg"/><Relationship Id="rId1" Type="http://schemas.openxmlformats.org/officeDocument/2006/relationships/slideLayout" Target="../slideLayouts/slideLayout2.xml"/><Relationship Id="rId5" Type="http://schemas.openxmlformats.org/officeDocument/2006/relationships/image" Target="../media/image73.jpg"/><Relationship Id="rId4" Type="http://schemas.openxmlformats.org/officeDocument/2006/relationships/image" Target="../media/image72.jpg"/></Relationships>
</file>

<file path=ppt/slides/_rels/slide5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b="1" dirty="0" smtClean="0">
                <a:latin typeface="Cambria Math" panose="02040503050406030204" pitchFamily="18" charset="0"/>
                <a:ea typeface="Cambria Math" panose="02040503050406030204" pitchFamily="18" charset="0"/>
              </a:rPr>
              <a:t>Asha Kaithi, Varanasi</a:t>
            </a:r>
            <a:endParaRPr lang="en-IN" sz="6000" b="1" dirty="0">
              <a:latin typeface="Cambria Math" panose="02040503050406030204" pitchFamily="18" charset="0"/>
              <a:ea typeface="Cambria Math" panose="02040503050406030204" pitchFamily="18" charset="0"/>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5784" y="1837136"/>
            <a:ext cx="10515600" cy="4345900"/>
          </a:xfrm>
        </p:spPr>
      </p:pic>
    </p:spTree>
    <p:extLst>
      <p:ext uri="{BB962C8B-B14F-4D97-AF65-F5344CB8AC3E}">
        <p14:creationId xmlns:p14="http://schemas.microsoft.com/office/powerpoint/2010/main" val="655726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Cambria Math" panose="02040503050406030204" pitchFamily="18" charset="0"/>
                <a:ea typeface="Cambria Math" panose="02040503050406030204" pitchFamily="18" charset="0"/>
              </a:rPr>
              <a:t>Safe Touch and Unsafe Touch</a:t>
            </a:r>
            <a:endParaRPr lang="en-IN" dirty="0">
              <a:latin typeface="Cambria Math" panose="02040503050406030204" pitchFamily="18" charset="0"/>
              <a:ea typeface="Cambria Math" panose="02040503050406030204" pitchFamily="18" charset="0"/>
            </a:endParaRPr>
          </a:p>
        </p:txBody>
      </p:sp>
      <p:sp>
        <p:nvSpPr>
          <p:cNvPr id="3" name="Content Placeholder 2"/>
          <p:cNvSpPr>
            <a:spLocks noGrp="1"/>
          </p:cNvSpPr>
          <p:nvPr>
            <p:ph idx="1"/>
          </p:nvPr>
        </p:nvSpPr>
        <p:spPr>
          <a:xfrm>
            <a:off x="561109" y="1834862"/>
            <a:ext cx="4712855" cy="4351338"/>
          </a:xfrm>
        </p:spPr>
        <p:txBody>
          <a:bodyPr>
            <a:normAutofit fontScale="92500" lnSpcReduction="10000"/>
          </a:bodyPr>
          <a:lstStyle/>
          <a:p>
            <a:pPr marL="0" indent="0" algn="just" eaLnBrk="0" fontAlgn="base" hangingPunct="0">
              <a:spcBef>
                <a:spcPct val="0"/>
              </a:spcBef>
              <a:spcAft>
                <a:spcPct val="0"/>
              </a:spcAft>
              <a:buNone/>
            </a:pPr>
            <a:r>
              <a:rPr lang="en-US" altLang="en-US" dirty="0">
                <a:solidFill>
                  <a:srgbClr val="202124"/>
                </a:solidFill>
                <a:latin typeface="Times New Roman" panose="02020603050405020304" pitchFamily="18" charset="0"/>
                <a:cs typeface="Times New Roman" panose="02020603050405020304" pitchFamily="18" charset="0"/>
              </a:rPr>
              <a:t>The objective of this program is to create awareness about violence and CSA among the little children.</a:t>
            </a:r>
          </a:p>
          <a:p>
            <a:pPr marL="0" indent="0" algn="just" eaLnBrk="0" fontAlgn="base" hangingPunct="0">
              <a:spcBef>
                <a:spcPct val="0"/>
              </a:spcBef>
              <a:spcAft>
                <a:spcPct val="0"/>
              </a:spcAft>
              <a:buNone/>
            </a:pPr>
            <a:endParaRPr lang="en-US" altLang="en-US" dirty="0">
              <a:solidFill>
                <a:srgbClr val="202124"/>
              </a:solidFill>
              <a:latin typeface="Times New Roman" panose="02020603050405020304" pitchFamily="18" charset="0"/>
              <a:cs typeface="Times New Roman" panose="02020603050405020304" pitchFamily="18" charset="0"/>
            </a:endParaRPr>
          </a:p>
          <a:p>
            <a:pPr marL="0" indent="0" algn="just" eaLnBrk="0" fontAlgn="base" hangingPunct="0">
              <a:spcBef>
                <a:spcPct val="0"/>
              </a:spcBef>
              <a:spcAft>
                <a:spcPct val="0"/>
              </a:spcAft>
              <a:buNone/>
            </a:pPr>
            <a:r>
              <a:rPr lang="en-US" altLang="en-US" dirty="0">
                <a:solidFill>
                  <a:srgbClr val="202124"/>
                </a:solidFill>
                <a:latin typeface="Times New Roman" panose="02020603050405020304" pitchFamily="18" charset="0"/>
                <a:cs typeface="Times New Roman" panose="02020603050405020304" pitchFamily="18" charset="0"/>
              </a:rPr>
              <a:t>Child violence and child sexual abuse (CSA) is increasing towards small children.</a:t>
            </a:r>
          </a:p>
          <a:p>
            <a:pPr marL="0" indent="0" algn="just" eaLnBrk="0" fontAlgn="base" hangingPunct="0">
              <a:spcBef>
                <a:spcPct val="0"/>
              </a:spcBef>
              <a:spcAft>
                <a:spcPct val="0"/>
              </a:spcAft>
              <a:buNone/>
            </a:pPr>
            <a:endParaRPr lang="en-US" altLang="en-US" dirty="0">
              <a:solidFill>
                <a:srgbClr val="202124"/>
              </a:solidFill>
              <a:latin typeface="Times New Roman" panose="02020603050405020304" pitchFamily="18" charset="0"/>
              <a:cs typeface="Times New Roman" panose="02020603050405020304" pitchFamily="18" charset="0"/>
            </a:endParaRPr>
          </a:p>
          <a:p>
            <a:pPr marL="0" indent="0" algn="just" eaLnBrk="0" fontAlgn="base" hangingPunct="0">
              <a:spcBef>
                <a:spcPct val="0"/>
              </a:spcBef>
              <a:spcAft>
                <a:spcPct val="0"/>
              </a:spcAft>
              <a:buNone/>
            </a:pPr>
            <a:r>
              <a:rPr lang="en-US" altLang="en-US" dirty="0" smtClean="0">
                <a:solidFill>
                  <a:srgbClr val="202124"/>
                </a:solidFill>
                <a:latin typeface="Times New Roman" panose="02020603050405020304" pitchFamily="18" charset="0"/>
                <a:cs typeface="Times New Roman" panose="02020603050405020304" pitchFamily="18" charset="0"/>
              </a:rPr>
              <a:t>It </a:t>
            </a:r>
            <a:r>
              <a:rPr lang="en-US" altLang="en-US" dirty="0">
                <a:solidFill>
                  <a:srgbClr val="202124"/>
                </a:solidFill>
                <a:latin typeface="Times New Roman" panose="02020603050405020304" pitchFamily="18" charset="0"/>
                <a:cs typeface="Times New Roman" panose="02020603050405020304" pitchFamily="18" charset="0"/>
              </a:rPr>
              <a:t>is important to make children aware about child violence, child sexual abuse, exploitation, and the ways to keep oneself safe?</a:t>
            </a:r>
            <a:r>
              <a:rPr lang="en-US" altLang="en-US" dirty="0">
                <a:latin typeface="Times New Roman" panose="02020603050405020304" pitchFamily="18" charset="0"/>
                <a:cs typeface="Times New Roman" panose="02020603050405020304" pitchFamily="18" charset="0"/>
              </a:rPr>
              <a:t> </a:t>
            </a:r>
          </a:p>
          <a:p>
            <a:endParaRPr lang="en-IN"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88547" y="2309090"/>
            <a:ext cx="5923160" cy="3071268"/>
          </a:xfrm>
          <a:prstGeom prst="rect">
            <a:avLst/>
          </a:prstGeom>
        </p:spPr>
      </p:pic>
    </p:spTree>
    <p:extLst>
      <p:ext uri="{BB962C8B-B14F-4D97-AF65-F5344CB8AC3E}">
        <p14:creationId xmlns:p14="http://schemas.microsoft.com/office/powerpoint/2010/main" val="736650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9559" y="1825625"/>
            <a:ext cx="9652881" cy="4351338"/>
          </a:xfrm>
        </p:spPr>
      </p:pic>
      <p:sp>
        <p:nvSpPr>
          <p:cNvPr id="4" name="Rectangle 1"/>
          <p:cNvSpPr>
            <a:spLocks noGrp="1" noChangeArrowheads="1"/>
          </p:cNvSpPr>
          <p:nvPr>
            <p:ph type="title"/>
          </p:nvPr>
        </p:nvSpPr>
        <p:spPr bwMode="auto">
          <a:xfrm>
            <a:off x="1589350" y="557521"/>
            <a:ext cx="9013301" cy="959245"/>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smtClean="0">
                <a:ln>
                  <a:noFill/>
                </a:ln>
                <a:solidFill>
                  <a:srgbClr val="1F1F1F"/>
                </a:solidFill>
                <a:effectLst/>
                <a:latin typeface="Cambria Math" panose="02040503050406030204" pitchFamily="18" charset="0"/>
                <a:ea typeface="Cambria Math" panose="02040503050406030204" pitchFamily="18" charset="0"/>
              </a:rPr>
              <a:t>The children told how all this went wrong with them</a:t>
            </a:r>
            <a:br>
              <a:rPr kumimoji="0" lang="en-US" altLang="en-US" sz="3200" b="1" i="0" u="none" strike="noStrike" cap="none" normalizeH="0" baseline="0" dirty="0" smtClean="0">
                <a:ln>
                  <a:noFill/>
                </a:ln>
                <a:solidFill>
                  <a:srgbClr val="1F1F1F"/>
                </a:solidFill>
                <a:effectLst/>
                <a:latin typeface="Cambria Math" panose="02040503050406030204" pitchFamily="18" charset="0"/>
                <a:ea typeface="Cambria Math" panose="02040503050406030204" pitchFamily="18" charset="0"/>
              </a:rPr>
            </a:br>
            <a:r>
              <a:rPr kumimoji="0" lang="en-US" altLang="en-US" sz="3200" b="1" i="0" u="none" strike="noStrike" cap="none" normalizeH="0" baseline="0" dirty="0" smtClean="0">
                <a:ln>
                  <a:noFill/>
                </a:ln>
                <a:solidFill>
                  <a:srgbClr val="1F1F1F"/>
                </a:solidFill>
                <a:effectLst/>
                <a:latin typeface="Cambria Math" panose="02040503050406030204" pitchFamily="18" charset="0"/>
                <a:ea typeface="Cambria Math" panose="02040503050406030204" pitchFamily="18" charset="0"/>
              </a:rPr>
              <a:t> but they could not tell this to anyone.</a:t>
            </a:r>
            <a:r>
              <a:rPr kumimoji="0" lang="en-US" altLang="en-US" sz="1050" b="1" i="0" u="none" strike="noStrike" cap="none" normalizeH="0" baseline="0" dirty="0" smtClean="0">
                <a:ln>
                  <a:noFill/>
                </a:ln>
                <a:solidFill>
                  <a:schemeClr val="tx1"/>
                </a:solidFill>
                <a:effectLst/>
                <a:latin typeface="Cambria Math" panose="02040503050406030204" pitchFamily="18" charset="0"/>
                <a:ea typeface="Cambria Math" panose="02040503050406030204" pitchFamily="18" charset="0"/>
              </a:rPr>
              <a:t> </a:t>
            </a:r>
            <a:endParaRPr kumimoji="0" lang="en-US" altLang="en-US" sz="2800" b="1" i="0" u="none" strike="noStrike" cap="none" normalizeH="0" baseline="0" dirty="0" smtClean="0">
              <a:ln>
                <a:noFill/>
              </a:ln>
              <a:solidFill>
                <a:schemeClr val="tx1"/>
              </a:solidFill>
              <a:effectLst/>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22087587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smtClean="0"/>
              <a:t>Samvidhan Awareness Program</a:t>
            </a:r>
            <a:endParaRPr lang="en-IN" sz="5400" b="1" dirty="0"/>
          </a:p>
        </p:txBody>
      </p:sp>
      <p:sp>
        <p:nvSpPr>
          <p:cNvPr id="3" name="Content Placeholder 2"/>
          <p:cNvSpPr>
            <a:spLocks noGrp="1"/>
          </p:cNvSpPr>
          <p:nvPr>
            <p:ph idx="1"/>
          </p:nvPr>
        </p:nvSpPr>
        <p:spPr>
          <a:xfrm>
            <a:off x="1052946" y="1825625"/>
            <a:ext cx="4304146" cy="4351338"/>
          </a:xfrm>
        </p:spPr>
        <p:txBody>
          <a:bodyPr>
            <a:normAutofit fontScale="77500" lnSpcReduction="20000"/>
          </a:bodyPr>
          <a:lstStyle/>
          <a:p>
            <a:r>
              <a:rPr lang="en-US" dirty="0" smtClean="0"/>
              <a:t>To Provide Basic Knowledge of Samvidhan to Children and Youth.</a:t>
            </a:r>
          </a:p>
          <a:p>
            <a:endParaRPr lang="en-US" dirty="0" smtClean="0"/>
          </a:p>
          <a:p>
            <a:r>
              <a:rPr lang="en-US" dirty="0" smtClean="0"/>
              <a:t>To know our rights.</a:t>
            </a:r>
          </a:p>
          <a:p>
            <a:endParaRPr lang="en-US" dirty="0" smtClean="0"/>
          </a:p>
          <a:p>
            <a:r>
              <a:rPr lang="en-US" dirty="0" smtClean="0"/>
              <a:t>To know our duties.</a:t>
            </a:r>
          </a:p>
          <a:p>
            <a:endParaRPr lang="en-US" dirty="0" smtClean="0"/>
          </a:p>
          <a:p>
            <a:r>
              <a:rPr lang="en-US" dirty="0" smtClean="0"/>
              <a:t>To start talk about rights and duties.</a:t>
            </a:r>
          </a:p>
          <a:p>
            <a:endParaRPr lang="en-US" dirty="0"/>
          </a:p>
          <a:p>
            <a:r>
              <a:rPr lang="en-US" dirty="0">
                <a:latin typeface="Times New Roman" panose="02020603050405020304" pitchFamily="18" charset="0"/>
                <a:cs typeface="Times New Roman" panose="02020603050405020304" pitchFamily="18" charset="0"/>
              </a:rPr>
              <a:t>To know Preamble of constitution (Prastavana of Samvidhan).</a:t>
            </a:r>
          </a:p>
          <a:p>
            <a:endParaRPr lang="en-US" dirty="0" smtClean="0"/>
          </a:p>
        </p:txBody>
      </p:sp>
      <p:pic>
        <p:nvPicPr>
          <p:cNvPr id="5"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69545" y="1690688"/>
            <a:ext cx="2899078" cy="4351338"/>
          </a:xfrm>
          <a:prstGeom prst="rect">
            <a:avLst/>
          </a:prstGeom>
        </p:spPr>
      </p:pic>
    </p:spTree>
    <p:extLst>
      <p:ext uri="{BB962C8B-B14F-4D97-AF65-F5344CB8AC3E}">
        <p14:creationId xmlns:p14="http://schemas.microsoft.com/office/powerpoint/2010/main" val="37964607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Cambria" panose="02040503050406030204" pitchFamily="18" charset="0"/>
                <a:ea typeface="Cambria" panose="02040503050406030204" pitchFamily="18" charset="0"/>
              </a:rPr>
              <a:t>Samvidhan Poster Display</a:t>
            </a:r>
            <a:endParaRPr lang="en-IN" b="1" dirty="0">
              <a:latin typeface="Cambria" panose="02040503050406030204" pitchFamily="18" charset="0"/>
              <a:ea typeface="Cambria" panose="02040503050406030204" pitchFamily="18" charset="0"/>
            </a:endParaRPr>
          </a:p>
        </p:txBody>
      </p:sp>
      <p:sp>
        <p:nvSpPr>
          <p:cNvPr id="6" name="Content Placeholder 5"/>
          <p:cNvSpPr>
            <a:spLocks noGrp="1"/>
          </p:cNvSpPr>
          <p:nvPr>
            <p:ph idx="1"/>
          </p:nvPr>
        </p:nvSpPr>
        <p:spPr>
          <a:xfrm>
            <a:off x="838201" y="1825625"/>
            <a:ext cx="3669792" cy="4351338"/>
          </a:xfrm>
        </p:spPr>
        <p:txBody>
          <a:bodyPr/>
          <a:lstStyle/>
          <a:p>
            <a:r>
              <a:rPr lang="en-US" dirty="0" smtClean="0"/>
              <a:t>Display Samvidhan Poster.</a:t>
            </a:r>
          </a:p>
          <a:p>
            <a:endParaRPr lang="en-US" dirty="0"/>
          </a:p>
          <a:p>
            <a:endParaRPr lang="en-US" dirty="0" smtClean="0"/>
          </a:p>
          <a:p>
            <a:r>
              <a:rPr lang="en-US" dirty="0" smtClean="0"/>
              <a:t>Talk to children / youth about various world of  Constitution Preamble.</a:t>
            </a:r>
            <a:endParaRPr lang="en-IN"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47432" y="2142477"/>
            <a:ext cx="3906030" cy="2932443"/>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7640" y="1825625"/>
            <a:ext cx="3414357" cy="3822192"/>
          </a:xfrm>
          <a:prstGeom prst="rect">
            <a:avLst/>
          </a:prstGeom>
        </p:spPr>
      </p:pic>
    </p:spTree>
    <p:extLst>
      <p:ext uri="{BB962C8B-B14F-4D97-AF65-F5344CB8AC3E}">
        <p14:creationId xmlns:p14="http://schemas.microsoft.com/office/powerpoint/2010/main" val="3447107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Cambria" panose="02040503050406030204" pitchFamily="18" charset="0"/>
                <a:ea typeface="Cambria" panose="02040503050406030204" pitchFamily="18" charset="0"/>
              </a:rPr>
              <a:t>Samvidhan G. K. Competition </a:t>
            </a:r>
            <a:endParaRPr lang="en-IN" b="1" dirty="0">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r>
              <a:rPr lang="en-US" dirty="0" smtClean="0"/>
              <a:t>Distribute Pamphlets of Samvidhan.</a:t>
            </a:r>
          </a:p>
          <a:p>
            <a:r>
              <a:rPr lang="en-US" dirty="0" smtClean="0"/>
              <a:t>Take a paper based on this pamphlets.</a:t>
            </a:r>
          </a:p>
          <a:p>
            <a:r>
              <a:rPr lang="en-US" dirty="0" smtClean="0"/>
              <a:t>Give Prize to that student who do good and take rank in this paper.</a:t>
            </a:r>
          </a:p>
          <a:p>
            <a:endParaRPr lang="en-IN"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09" y="3424294"/>
            <a:ext cx="6225857" cy="2797744"/>
          </a:xfrm>
          <a:prstGeom prst="rect">
            <a:avLst/>
          </a:prstGeom>
        </p:spPr>
      </p:pic>
    </p:spTree>
    <p:extLst>
      <p:ext uri="{BB962C8B-B14F-4D97-AF65-F5344CB8AC3E}">
        <p14:creationId xmlns:p14="http://schemas.microsoft.com/office/powerpoint/2010/main" val="16044453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838200" y="1927225"/>
            <a:ext cx="4832927" cy="4351338"/>
          </a:xfrm>
        </p:spPr>
        <p:txBody>
          <a:bodyPr>
            <a:normAutofit fontScale="77500" lnSpcReduction="20000"/>
          </a:bodyPr>
          <a:lstStyle/>
          <a:p>
            <a:r>
              <a:rPr lang="en-US" dirty="0" smtClean="0"/>
              <a:t>We cover </a:t>
            </a:r>
            <a:r>
              <a:rPr lang="en-US" dirty="0" smtClean="0"/>
              <a:t>94 </a:t>
            </a:r>
            <a:r>
              <a:rPr lang="en-US" dirty="0" smtClean="0"/>
              <a:t>schools in Varanasi.</a:t>
            </a:r>
          </a:p>
          <a:p>
            <a:endParaRPr lang="en-US" dirty="0" smtClean="0"/>
          </a:p>
          <a:p>
            <a:r>
              <a:rPr lang="en-US" dirty="0" smtClean="0"/>
              <a:t>Two school in Maharajganj.</a:t>
            </a:r>
          </a:p>
          <a:p>
            <a:endParaRPr lang="en-US" dirty="0" smtClean="0"/>
          </a:p>
          <a:p>
            <a:r>
              <a:rPr lang="en-US" dirty="0" smtClean="0"/>
              <a:t>Five School in Azamgarh with the help of Asha Mumbai team members.</a:t>
            </a:r>
          </a:p>
          <a:p>
            <a:endParaRPr lang="en-US" dirty="0"/>
          </a:p>
          <a:p>
            <a:r>
              <a:rPr lang="en-US" dirty="0" smtClean="0">
                <a:latin typeface="Times New Roman" panose="02020603050405020304" pitchFamily="18" charset="0"/>
                <a:cs typeface="Times New Roman" panose="02020603050405020304" pitchFamily="18" charset="0"/>
              </a:rPr>
              <a:t>Around </a:t>
            </a:r>
            <a:r>
              <a:rPr lang="en-US" dirty="0" smtClean="0">
                <a:latin typeface="Times New Roman" panose="02020603050405020304" pitchFamily="18" charset="0"/>
                <a:cs typeface="Times New Roman" panose="02020603050405020304" pitchFamily="18" charset="0"/>
              </a:rPr>
              <a:t>42000 </a:t>
            </a:r>
            <a:r>
              <a:rPr lang="en-US" dirty="0">
                <a:latin typeface="Times New Roman" panose="02020603050405020304" pitchFamily="18" charset="0"/>
                <a:cs typeface="Times New Roman" panose="02020603050405020304" pitchFamily="18" charset="0"/>
              </a:rPr>
              <a:t>students appeared for the exam</a:t>
            </a:r>
            <a:r>
              <a:rPr lang="en-US" dirty="0" smtClean="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1400 </a:t>
            </a:r>
            <a:r>
              <a:rPr lang="en-US" dirty="0">
                <a:latin typeface="Times New Roman" panose="02020603050405020304" pitchFamily="18" charset="0"/>
                <a:cs typeface="Times New Roman" panose="02020603050405020304" pitchFamily="18" charset="0"/>
              </a:rPr>
              <a:t>children were given prizes and certificate. </a:t>
            </a:r>
          </a:p>
          <a:p>
            <a:endParaRPr lang="en-US" dirty="0">
              <a:latin typeface="Times New Roman" panose="02020603050405020304" pitchFamily="18" charset="0"/>
              <a:cs typeface="Times New Roman" panose="02020603050405020304" pitchFamily="18" charset="0"/>
            </a:endParaRPr>
          </a:p>
          <a:p>
            <a:endParaRPr lang="en-US" dirty="0" smtClean="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smtClean="0"/>
          </a:p>
          <a:p>
            <a:endParaRPr lang="en-IN"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37886" y="1927225"/>
            <a:ext cx="5466041" cy="3644027"/>
          </a:xfrm>
          <a:prstGeom prst="rect">
            <a:avLst/>
          </a:prstGeom>
        </p:spPr>
      </p:pic>
    </p:spTree>
    <p:extLst>
      <p:ext uri="{BB962C8B-B14F-4D97-AF65-F5344CB8AC3E}">
        <p14:creationId xmlns:p14="http://schemas.microsoft.com/office/powerpoint/2010/main" val="40799373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 y="365125"/>
            <a:ext cx="11942064" cy="1325563"/>
          </a:xfrm>
        </p:spPr>
        <p:txBody>
          <a:bodyPr/>
          <a:lstStyle/>
          <a:p>
            <a:r>
              <a:rPr lang="en-US" b="1" dirty="0" smtClean="0">
                <a:latin typeface="Cambria" panose="02040503050406030204" pitchFamily="18" charset="0"/>
                <a:ea typeface="Cambria" panose="02040503050406030204" pitchFamily="18" charset="0"/>
              </a:rPr>
              <a:t>Asha Samajik Shikshan Kendra at Brick Field</a:t>
            </a:r>
            <a:endParaRPr lang="en-IN" b="1" dirty="0">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a:xfrm>
            <a:off x="5687568" y="1825625"/>
            <a:ext cx="5666232" cy="4351338"/>
          </a:xfrm>
        </p:spPr>
        <p:txBody>
          <a:bodyPr/>
          <a:lstStyle/>
          <a:p>
            <a:r>
              <a:rPr lang="en-US" dirty="0" smtClean="0">
                <a:latin typeface="Cambria" panose="02040503050406030204" pitchFamily="18" charset="0"/>
                <a:ea typeface="Cambria" panose="02040503050406030204" pitchFamily="18" charset="0"/>
              </a:rPr>
              <a:t>In 2009 Right to Education passed, but no change in education of Migrant Labour.</a:t>
            </a:r>
          </a:p>
          <a:p>
            <a:r>
              <a:rPr lang="en-US" dirty="0" smtClean="0">
                <a:latin typeface="Cambria" panose="02040503050406030204" pitchFamily="18" charset="0"/>
                <a:ea typeface="Cambria" panose="02040503050406030204" pitchFamily="18" charset="0"/>
              </a:rPr>
              <a:t>Government school is far from brick field.</a:t>
            </a:r>
          </a:p>
          <a:p>
            <a:r>
              <a:rPr lang="en-US" dirty="0" smtClean="0">
                <a:latin typeface="Cambria" panose="02040503050406030204" pitchFamily="18" charset="0"/>
                <a:ea typeface="Cambria" panose="02040503050406030204" pitchFamily="18" charset="0"/>
              </a:rPr>
              <a:t>School, Teacher and Children of Village are not accept Bricklin children.</a:t>
            </a:r>
            <a:endParaRPr lang="en-IN" dirty="0">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00529"/>
            <a:ext cx="5687568" cy="3111703"/>
          </a:xfrm>
          <a:prstGeom prst="rect">
            <a:avLst/>
          </a:prstGeom>
        </p:spPr>
      </p:pic>
    </p:spTree>
    <p:extLst>
      <p:ext uri="{BB962C8B-B14F-4D97-AF65-F5344CB8AC3E}">
        <p14:creationId xmlns:p14="http://schemas.microsoft.com/office/powerpoint/2010/main" val="11149622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 y="365125"/>
            <a:ext cx="3941064" cy="5761355"/>
          </a:xfrm>
        </p:spPr>
        <p:txBody>
          <a:bodyPr>
            <a:normAutofit/>
          </a:bodyPr>
          <a:lstStyle/>
          <a:p>
            <a:r>
              <a:rPr lang="en-US" sz="2800" b="1" dirty="0" smtClean="0">
                <a:latin typeface="Cambria" panose="02040503050406030204" pitchFamily="18" charset="0"/>
                <a:ea typeface="Cambria" panose="02040503050406030204" pitchFamily="18" charset="0"/>
              </a:rPr>
              <a:t>1. Motivate children for education and School.</a:t>
            </a:r>
            <a:br>
              <a:rPr lang="en-US" sz="2800" b="1" dirty="0" smtClean="0">
                <a:latin typeface="Cambria" panose="02040503050406030204" pitchFamily="18" charset="0"/>
                <a:ea typeface="Cambria" panose="02040503050406030204" pitchFamily="18" charset="0"/>
              </a:rPr>
            </a:br>
            <a:r>
              <a:rPr lang="en-US" sz="2800" b="1" dirty="0" smtClean="0">
                <a:latin typeface="Cambria" panose="02040503050406030204" pitchFamily="18" charset="0"/>
                <a:ea typeface="Cambria" panose="02040503050406030204" pitchFamily="18" charset="0"/>
              </a:rPr>
              <a:t/>
            </a:r>
            <a:br>
              <a:rPr lang="en-US" sz="2800" b="1" dirty="0" smtClean="0">
                <a:latin typeface="Cambria" panose="02040503050406030204" pitchFamily="18" charset="0"/>
                <a:ea typeface="Cambria" panose="02040503050406030204" pitchFamily="18" charset="0"/>
              </a:rPr>
            </a:br>
            <a:r>
              <a:rPr lang="en-US" sz="2800" b="1" dirty="0" smtClean="0">
                <a:latin typeface="Cambria" panose="02040503050406030204" pitchFamily="18" charset="0"/>
                <a:ea typeface="Cambria" panose="02040503050406030204" pitchFamily="18" charset="0"/>
              </a:rPr>
              <a:t>2. Educate Society and people about migrant labour and their children education.</a:t>
            </a:r>
            <a:br>
              <a:rPr lang="en-US" sz="2800" b="1" dirty="0" smtClean="0">
                <a:latin typeface="Cambria" panose="02040503050406030204" pitchFamily="18" charset="0"/>
                <a:ea typeface="Cambria" panose="02040503050406030204" pitchFamily="18" charset="0"/>
              </a:rPr>
            </a:br>
            <a:r>
              <a:rPr lang="en-US" sz="2800" b="1" dirty="0">
                <a:latin typeface="Cambria" panose="02040503050406030204" pitchFamily="18" charset="0"/>
                <a:ea typeface="Cambria" panose="02040503050406030204" pitchFamily="18" charset="0"/>
              </a:rPr>
              <a:t/>
            </a:r>
            <a:br>
              <a:rPr lang="en-US" sz="2800" b="1" dirty="0">
                <a:latin typeface="Cambria" panose="02040503050406030204" pitchFamily="18" charset="0"/>
                <a:ea typeface="Cambria" panose="02040503050406030204" pitchFamily="18" charset="0"/>
              </a:rPr>
            </a:br>
            <a:r>
              <a:rPr lang="en-US" sz="2800" b="1" dirty="0" smtClean="0">
                <a:latin typeface="Cambria" panose="02040503050406030204" pitchFamily="18" charset="0"/>
                <a:ea typeface="Cambria" panose="02040503050406030204" pitchFamily="18" charset="0"/>
              </a:rPr>
              <a:t>3. Provide 	Basic Knowledge of Math, Hindi and English.</a:t>
            </a:r>
            <a:endParaRPr lang="en-IN" sz="2800" b="1" dirty="0">
              <a:latin typeface="Cambria" panose="02040503050406030204" pitchFamily="18" charset="0"/>
              <a:ea typeface="Cambria" panose="02040503050406030204" pitchFamily="18"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69664" y="968312"/>
            <a:ext cx="7748958" cy="4351338"/>
          </a:xfrm>
        </p:spPr>
      </p:pic>
    </p:spTree>
    <p:extLst>
      <p:ext uri="{BB962C8B-B14F-4D97-AF65-F5344CB8AC3E}">
        <p14:creationId xmlns:p14="http://schemas.microsoft.com/office/powerpoint/2010/main" val="23050338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Cambria" panose="02040503050406030204" pitchFamily="18" charset="0"/>
                <a:ea typeface="Cambria" panose="02040503050406030204" pitchFamily="18" charset="0"/>
              </a:rPr>
              <a:t>Run 11 Asha Samajik Shikshan Kendra at Brick Field in Varanasi. </a:t>
            </a:r>
            <a:endParaRPr lang="en-IN" dirty="0">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a:xfrm>
            <a:off x="838200" y="2011679"/>
            <a:ext cx="10515600" cy="4672585"/>
          </a:xfrm>
        </p:spPr>
        <p:txBody>
          <a:bodyPr>
            <a:normAutofit fontScale="85000" lnSpcReduction="20000"/>
          </a:bodyPr>
          <a:lstStyle/>
          <a:p>
            <a:r>
              <a:rPr lang="en-US" dirty="0" smtClean="0"/>
              <a:t>Harsh Brick Field</a:t>
            </a:r>
          </a:p>
          <a:p>
            <a:r>
              <a:rPr lang="en-US" dirty="0" smtClean="0"/>
              <a:t>Vijay Brick Field</a:t>
            </a:r>
          </a:p>
          <a:p>
            <a:r>
              <a:rPr lang="en-US" dirty="0" err="1" smtClean="0"/>
              <a:t>Sagar</a:t>
            </a:r>
            <a:r>
              <a:rPr lang="en-US" dirty="0" smtClean="0"/>
              <a:t> Brick Field</a:t>
            </a:r>
          </a:p>
          <a:p>
            <a:r>
              <a:rPr lang="en-US" dirty="0" smtClean="0"/>
              <a:t>Gold brick Field</a:t>
            </a:r>
          </a:p>
          <a:p>
            <a:r>
              <a:rPr lang="en-IN" dirty="0" err="1" smtClean="0"/>
              <a:t>Vimla</a:t>
            </a:r>
            <a:r>
              <a:rPr lang="en-IN" dirty="0" smtClean="0"/>
              <a:t> Brick Field</a:t>
            </a:r>
          </a:p>
          <a:p>
            <a:r>
              <a:rPr lang="en-IN" dirty="0" err="1" smtClean="0"/>
              <a:t>Mahendra</a:t>
            </a:r>
            <a:r>
              <a:rPr lang="en-IN" dirty="0" smtClean="0"/>
              <a:t> Brick Field</a:t>
            </a:r>
          </a:p>
          <a:p>
            <a:r>
              <a:rPr lang="en-IN" dirty="0" smtClean="0"/>
              <a:t>Krishna Brick Field</a:t>
            </a:r>
          </a:p>
          <a:p>
            <a:r>
              <a:rPr lang="en-IN" dirty="0" err="1" smtClean="0"/>
              <a:t>Rudra</a:t>
            </a:r>
            <a:r>
              <a:rPr lang="en-IN" dirty="0" smtClean="0"/>
              <a:t> Brick Field</a:t>
            </a:r>
          </a:p>
          <a:p>
            <a:r>
              <a:rPr lang="en-IN" dirty="0" smtClean="0"/>
              <a:t>RIP Brick Field</a:t>
            </a:r>
          </a:p>
          <a:p>
            <a:r>
              <a:rPr lang="en-IN" dirty="0" err="1" smtClean="0"/>
              <a:t>Astha</a:t>
            </a:r>
            <a:r>
              <a:rPr lang="en-IN" dirty="0" smtClean="0"/>
              <a:t> Brick Field</a:t>
            </a:r>
          </a:p>
          <a:p>
            <a:r>
              <a:rPr lang="en-IN" dirty="0" smtClean="0"/>
              <a:t>R. B. Brick Field.</a:t>
            </a:r>
          </a:p>
          <a:p>
            <a:pPr marL="0" indent="0">
              <a:buNone/>
            </a:pPr>
            <a:r>
              <a:rPr lang="en-IN" dirty="0" smtClean="0"/>
              <a:t>				</a:t>
            </a:r>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9303" y="2112263"/>
            <a:ext cx="7366106" cy="4143434"/>
          </a:xfrm>
          <a:prstGeom prst="rect">
            <a:avLst/>
          </a:prstGeom>
        </p:spPr>
      </p:pic>
    </p:spTree>
    <p:extLst>
      <p:ext uri="{BB962C8B-B14F-4D97-AF65-F5344CB8AC3E}">
        <p14:creationId xmlns:p14="http://schemas.microsoft.com/office/powerpoint/2010/main" val="2822008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65125"/>
            <a:ext cx="11963400" cy="1975739"/>
          </a:xfrm>
        </p:spPr>
        <p:txBody>
          <a:bodyPr>
            <a:noAutofit/>
          </a:bodyPr>
          <a:lstStyle/>
          <a:p>
            <a:r>
              <a:rPr lang="en-US" sz="3200" b="1" dirty="0" smtClean="0">
                <a:latin typeface="Cambria Math" panose="02040503050406030204" pitchFamily="18" charset="0"/>
                <a:ea typeface="Cambria Math" panose="02040503050406030204" pitchFamily="18" charset="0"/>
              </a:rPr>
              <a:t>Total 283 Children learn in  11 education center. </a:t>
            </a:r>
            <a:br>
              <a:rPr lang="en-US" sz="3200" b="1" dirty="0" smtClean="0">
                <a:latin typeface="Cambria Math" panose="02040503050406030204" pitchFamily="18" charset="0"/>
                <a:ea typeface="Cambria Math" panose="02040503050406030204" pitchFamily="18" charset="0"/>
              </a:rPr>
            </a:br>
            <a:r>
              <a:rPr lang="en-US" sz="3200" b="1" dirty="0" smtClean="0">
                <a:latin typeface="Cambria Math" panose="02040503050406030204" pitchFamily="18" charset="0"/>
                <a:ea typeface="Cambria Math" panose="02040503050406030204" pitchFamily="18" charset="0"/>
              </a:rPr>
              <a:t/>
            </a:r>
            <a:br>
              <a:rPr lang="en-US" sz="3200" b="1" dirty="0" smtClean="0">
                <a:latin typeface="Cambria Math" panose="02040503050406030204" pitchFamily="18" charset="0"/>
                <a:ea typeface="Cambria Math" panose="02040503050406030204" pitchFamily="18" charset="0"/>
              </a:rPr>
            </a:br>
            <a:r>
              <a:rPr lang="en-US" sz="3200" b="1" dirty="0">
                <a:latin typeface="Cambria Math" panose="02040503050406030204" pitchFamily="18" charset="0"/>
                <a:ea typeface="Cambria Math" panose="02040503050406030204" pitchFamily="18" charset="0"/>
              </a:rPr>
              <a:t> </a:t>
            </a:r>
            <a:r>
              <a:rPr lang="en-US" sz="3200" b="1" dirty="0" smtClean="0">
                <a:latin typeface="Cambria Math" panose="02040503050406030204" pitchFamily="18" charset="0"/>
                <a:ea typeface="Cambria Math" panose="02040503050406030204" pitchFamily="18" charset="0"/>
              </a:rPr>
              <a:t>These children is from Bihar, Jharkhand, Chhattisgarh and Uttar Pradesh.</a:t>
            </a:r>
            <a:br>
              <a:rPr lang="en-US" sz="3200" b="1" dirty="0" smtClean="0">
                <a:latin typeface="Cambria Math" panose="02040503050406030204" pitchFamily="18" charset="0"/>
                <a:ea typeface="Cambria Math" panose="02040503050406030204" pitchFamily="18" charset="0"/>
              </a:rPr>
            </a:br>
            <a:r>
              <a:rPr lang="en-US" sz="3200" b="1" dirty="0">
                <a:latin typeface="Cambria Math" panose="02040503050406030204" pitchFamily="18" charset="0"/>
                <a:ea typeface="Cambria Math" panose="02040503050406030204" pitchFamily="18" charset="0"/>
              </a:rPr>
              <a:t/>
            </a:r>
            <a:br>
              <a:rPr lang="en-US" sz="3200" b="1" dirty="0">
                <a:latin typeface="Cambria Math" panose="02040503050406030204" pitchFamily="18" charset="0"/>
                <a:ea typeface="Cambria Math" panose="02040503050406030204" pitchFamily="18" charset="0"/>
              </a:rPr>
            </a:br>
            <a:r>
              <a:rPr lang="en-US" sz="3200" b="1" dirty="0">
                <a:latin typeface="Cambria Math" panose="02040503050406030204" pitchFamily="18" charset="0"/>
                <a:ea typeface="Cambria Math" panose="02040503050406030204" pitchFamily="18" charset="0"/>
              </a:rPr>
              <a:t>Education center start from November and run till June. Migrant Labour come In Diwali and return to their home before raining season.</a:t>
            </a:r>
            <a:r>
              <a:rPr lang="en-IN" sz="3200" b="1" dirty="0">
                <a:latin typeface="Cambria Math" panose="02040503050406030204" pitchFamily="18" charset="0"/>
                <a:ea typeface="Cambria Math" panose="02040503050406030204" pitchFamily="18" charset="0"/>
              </a:rPr>
              <a:t/>
            </a:r>
            <a:br>
              <a:rPr lang="en-IN" sz="3200" b="1" dirty="0">
                <a:latin typeface="Cambria Math" panose="02040503050406030204" pitchFamily="18" charset="0"/>
                <a:ea typeface="Cambria Math" panose="02040503050406030204" pitchFamily="18" charset="0"/>
              </a:rPr>
            </a:br>
            <a:endParaRPr lang="en-IN" sz="3200" b="1" dirty="0">
              <a:latin typeface="Cambria Math" panose="02040503050406030204" pitchFamily="18" charset="0"/>
              <a:ea typeface="Cambria Math" panose="02040503050406030204" pitchFamily="18"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620902" y="3278632"/>
            <a:ext cx="6015972" cy="33782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20" y="3310128"/>
            <a:ext cx="4913376" cy="3346704"/>
          </a:xfrm>
          <a:prstGeom prst="rect">
            <a:avLst/>
          </a:prstGeom>
        </p:spPr>
      </p:pic>
    </p:spTree>
    <p:extLst>
      <p:ext uri="{BB962C8B-B14F-4D97-AF65-F5344CB8AC3E}">
        <p14:creationId xmlns:p14="http://schemas.microsoft.com/office/powerpoint/2010/main" val="997518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fontScale="70000" lnSpcReduction="20000"/>
          </a:bodyPr>
          <a:lstStyle/>
          <a:p>
            <a:r>
              <a:rPr lang="en-US" sz="3200" u="sng" dirty="0">
                <a:latin typeface="Times New Roman" panose="02020603050405020304" pitchFamily="18" charset="0"/>
                <a:ea typeface="Arial Unicode MS" panose="020B0604020202020204" pitchFamily="34" charset="-128"/>
                <a:cs typeface="Times New Roman" panose="02020603050405020304" pitchFamily="18" charset="0"/>
              </a:rPr>
              <a:t>Address :</a:t>
            </a:r>
          </a:p>
          <a:p>
            <a:r>
              <a:rPr lang="en-US" dirty="0">
                <a:latin typeface="Times New Roman" panose="02020603050405020304" pitchFamily="18" charset="0"/>
                <a:ea typeface="Arial Unicode MS" panose="020B0604020202020204" pitchFamily="34" charset="-128"/>
                <a:cs typeface="Times New Roman" panose="02020603050405020304" pitchFamily="18" charset="0"/>
              </a:rPr>
              <a:t>Village – Bandhan Kala. Post Kaithi</a:t>
            </a:r>
          </a:p>
          <a:p>
            <a:r>
              <a:rPr lang="en-US" dirty="0">
                <a:latin typeface="Times New Roman" panose="02020603050405020304" pitchFamily="18" charset="0"/>
                <a:ea typeface="Arial Unicode MS" panose="020B0604020202020204" pitchFamily="34" charset="-128"/>
                <a:cs typeface="Times New Roman" panose="02020603050405020304" pitchFamily="18" charset="0"/>
              </a:rPr>
              <a:t>District – Varanasi, U. P. – 221116</a:t>
            </a:r>
          </a:p>
          <a:p>
            <a:endParaRPr lang="en-US" dirty="0">
              <a:latin typeface="Times New Roman" panose="02020603050405020304" pitchFamily="18" charset="0"/>
              <a:ea typeface="Arial Unicode MS" panose="020B0604020202020204" pitchFamily="34" charset="-128"/>
              <a:cs typeface="Times New Roman" panose="02020603050405020304" pitchFamily="18" charset="0"/>
            </a:endParaRPr>
          </a:p>
          <a:p>
            <a:r>
              <a:rPr lang="en-US" sz="3200" u="sng" dirty="0">
                <a:latin typeface="Times New Roman" panose="02020603050405020304" pitchFamily="18" charset="0"/>
                <a:ea typeface="Arial Unicode MS" panose="020B0604020202020204" pitchFamily="34" charset="-128"/>
                <a:cs typeface="Times New Roman" panose="02020603050405020304" pitchFamily="18" charset="0"/>
              </a:rPr>
              <a:t>Contact Person:</a:t>
            </a:r>
          </a:p>
          <a:p>
            <a:r>
              <a:rPr lang="en-US" dirty="0" err="1">
                <a:latin typeface="Times New Roman" panose="02020603050405020304" pitchFamily="18" charset="0"/>
                <a:ea typeface="Arial Unicode MS" panose="020B0604020202020204" pitchFamily="34" charset="-128"/>
                <a:cs typeface="Times New Roman" panose="02020603050405020304" pitchFamily="18" charset="0"/>
              </a:rPr>
              <a:t>Vallabhacharya</a:t>
            </a:r>
            <a:r>
              <a:rPr lang="en-US" dirty="0">
                <a:latin typeface="Times New Roman" panose="02020603050405020304" pitchFamily="18" charset="0"/>
                <a:ea typeface="Arial Unicode MS" panose="020B0604020202020204" pitchFamily="34" charset="-128"/>
                <a:cs typeface="Times New Roman" panose="02020603050405020304" pitchFamily="18" charset="0"/>
              </a:rPr>
              <a:t> Pandey </a:t>
            </a:r>
          </a:p>
          <a:p>
            <a:r>
              <a:rPr lang="en-US" dirty="0">
                <a:latin typeface="Times New Roman" panose="02020603050405020304" pitchFamily="18" charset="0"/>
                <a:ea typeface="Arial Unicode MS" panose="020B0604020202020204" pitchFamily="34" charset="-128"/>
                <a:cs typeface="Times New Roman" panose="02020603050405020304" pitchFamily="18" charset="0"/>
              </a:rPr>
              <a:t>Mobile No. – 9415256848</a:t>
            </a:r>
          </a:p>
          <a:p>
            <a:r>
              <a:rPr lang="en-US" dirty="0">
                <a:latin typeface="Times New Roman" panose="02020603050405020304" pitchFamily="18" charset="0"/>
                <a:ea typeface="Arial Unicode MS" panose="020B0604020202020204" pitchFamily="34" charset="-128"/>
                <a:cs typeface="Times New Roman" panose="02020603050405020304" pitchFamily="18" charset="0"/>
              </a:rPr>
              <a:t>E-mail – </a:t>
            </a:r>
            <a:r>
              <a:rPr lang="en-US" dirty="0">
                <a:latin typeface="Times New Roman" panose="02020603050405020304" pitchFamily="18" charset="0"/>
                <a:ea typeface="Arial Unicode MS" panose="020B0604020202020204" pitchFamily="34" charset="-128"/>
                <a:cs typeface="Times New Roman" panose="02020603050405020304" pitchFamily="18" charset="0"/>
                <a:hlinkClick r:id="rId2"/>
              </a:rPr>
              <a:t>ashakashi@gmail.com</a:t>
            </a:r>
            <a:endParaRPr lang="en-US" dirty="0">
              <a:latin typeface="Times New Roman" panose="02020603050405020304" pitchFamily="18" charset="0"/>
              <a:ea typeface="Arial Unicode MS" panose="020B0604020202020204" pitchFamily="34" charset="-128"/>
              <a:cs typeface="Times New Roman" panose="02020603050405020304" pitchFamily="18" charset="0"/>
            </a:endParaRPr>
          </a:p>
          <a:p>
            <a:endParaRPr lang="en-US" dirty="0">
              <a:latin typeface="Times New Roman" panose="02020603050405020304" pitchFamily="18" charset="0"/>
              <a:ea typeface="Arial Unicode MS" panose="020B0604020202020204" pitchFamily="34" charset="-128"/>
              <a:cs typeface="Times New Roman" panose="02020603050405020304" pitchFamily="18" charset="0"/>
            </a:endParaRPr>
          </a:p>
          <a:p>
            <a:r>
              <a:rPr lang="en-US" dirty="0" err="1">
                <a:latin typeface="Times New Roman" panose="02020603050405020304" pitchFamily="18" charset="0"/>
                <a:ea typeface="Arial Unicode MS" panose="020B0604020202020204" pitchFamily="34" charset="-128"/>
                <a:cs typeface="Times New Roman" panose="02020603050405020304" pitchFamily="18" charset="0"/>
              </a:rPr>
              <a:t>Deen</a:t>
            </a:r>
            <a:r>
              <a:rPr lang="en-US" dirty="0">
                <a:latin typeface="Times New Roman" panose="02020603050405020304" pitchFamily="18" charset="0"/>
                <a:ea typeface="Arial Unicode MS" panose="020B0604020202020204" pitchFamily="34" charset="-128"/>
                <a:cs typeface="Times New Roman" panose="02020603050405020304" pitchFamily="18" charset="0"/>
              </a:rPr>
              <a:t> </a:t>
            </a:r>
            <a:r>
              <a:rPr lang="en-US" dirty="0" err="1">
                <a:latin typeface="Times New Roman" panose="02020603050405020304" pitchFamily="18" charset="0"/>
                <a:ea typeface="Arial Unicode MS" panose="020B0604020202020204" pitchFamily="34" charset="-128"/>
                <a:cs typeface="Times New Roman" panose="02020603050405020304" pitchFamily="18" charset="0"/>
              </a:rPr>
              <a:t>Dayal</a:t>
            </a:r>
            <a:r>
              <a:rPr lang="en-US" dirty="0">
                <a:latin typeface="Times New Roman" panose="02020603050405020304" pitchFamily="18" charset="0"/>
                <a:ea typeface="Arial Unicode MS" panose="020B0604020202020204" pitchFamily="34" charset="-128"/>
                <a:cs typeface="Times New Roman" panose="02020603050405020304" pitchFamily="18" charset="0"/>
              </a:rPr>
              <a:t> Singh</a:t>
            </a:r>
          </a:p>
          <a:p>
            <a:r>
              <a:rPr lang="en-US" dirty="0">
                <a:latin typeface="Times New Roman" panose="02020603050405020304" pitchFamily="18" charset="0"/>
                <a:ea typeface="Arial Unicode MS" panose="020B0604020202020204" pitchFamily="34" charset="-128"/>
                <a:cs typeface="Times New Roman" panose="02020603050405020304" pitchFamily="18" charset="0"/>
              </a:rPr>
              <a:t>Mobile No. – 8004804103</a:t>
            </a:r>
          </a:p>
          <a:p>
            <a:r>
              <a:rPr lang="en-US" dirty="0">
                <a:latin typeface="Times New Roman" panose="02020603050405020304" pitchFamily="18" charset="0"/>
                <a:ea typeface="Arial Unicode MS" panose="020B0604020202020204" pitchFamily="34" charset="-128"/>
                <a:cs typeface="Times New Roman" panose="02020603050405020304" pitchFamily="18" charset="0"/>
              </a:rPr>
              <a:t>E.-mail – dd.knp16@gmail.com</a:t>
            </a:r>
          </a:p>
          <a:p>
            <a:endParaRPr lang="en-IN" dirty="0"/>
          </a:p>
        </p:txBody>
      </p:sp>
    </p:spTree>
    <p:extLst>
      <p:ext uri="{BB962C8B-B14F-4D97-AF65-F5344CB8AC3E}">
        <p14:creationId xmlns:p14="http://schemas.microsoft.com/office/powerpoint/2010/main" val="24146416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Cambria" panose="02040503050406030204" pitchFamily="18" charset="0"/>
                <a:ea typeface="Cambria" panose="02040503050406030204" pitchFamily="18" charset="0"/>
              </a:rPr>
              <a:t>Winter Cloth Distribution to children </a:t>
            </a:r>
            <a:endParaRPr lang="en-IN" b="1" dirty="0">
              <a:latin typeface="Cambria" panose="02040503050406030204" pitchFamily="18" charset="0"/>
              <a:ea typeface="Cambria" panose="02040503050406030204" pitchFamily="18"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31323" y="2474849"/>
            <a:ext cx="4951850" cy="2170303"/>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1576" y="3217517"/>
            <a:ext cx="4897374" cy="3007070"/>
          </a:xfrm>
          <a:prstGeom prst="rect">
            <a:avLst/>
          </a:prstGeom>
        </p:spPr>
      </p:pic>
    </p:spTree>
    <p:extLst>
      <p:ext uri="{BB962C8B-B14F-4D97-AF65-F5344CB8AC3E}">
        <p14:creationId xmlns:p14="http://schemas.microsoft.com/office/powerpoint/2010/main" val="42021048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mbria Math" panose="02040503050406030204" pitchFamily="18" charset="0"/>
                <a:ea typeface="Cambria Math" panose="02040503050406030204" pitchFamily="18" charset="0"/>
              </a:rPr>
              <a:t>Sport Activities at Education Center </a:t>
            </a:r>
            <a:endParaRPr lang="en-IN" dirty="0">
              <a:latin typeface="Cambria Math" panose="02040503050406030204" pitchFamily="18" charset="0"/>
              <a:ea typeface="Cambria Math" panose="02040503050406030204" pitchFamily="18" charset="0"/>
            </a:endParaRP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07838" y="1928432"/>
            <a:ext cx="3278243" cy="4351338"/>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2220" y="1485106"/>
            <a:ext cx="6311124" cy="2840006"/>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6816" y="4498848"/>
            <a:ext cx="4721931" cy="2124869"/>
          </a:xfrm>
          <a:prstGeom prst="rect">
            <a:avLst/>
          </a:prstGeom>
        </p:spPr>
      </p:pic>
    </p:spTree>
    <p:extLst>
      <p:ext uri="{BB962C8B-B14F-4D97-AF65-F5344CB8AC3E}">
        <p14:creationId xmlns:p14="http://schemas.microsoft.com/office/powerpoint/2010/main" val="4370825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Some children came in same brick field and enjoy learning. They also enroll in village school.</a:t>
            </a:r>
            <a:endParaRPr lang="en-IN" sz="4000" b="1"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55288" y="1721072"/>
            <a:ext cx="3263503" cy="4351338"/>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4040" y="1807337"/>
            <a:ext cx="5571744" cy="4178808"/>
          </a:xfrm>
          <a:prstGeom prst="rect">
            <a:avLst/>
          </a:prstGeom>
        </p:spPr>
      </p:pic>
    </p:spTree>
    <p:extLst>
      <p:ext uri="{BB962C8B-B14F-4D97-AF65-F5344CB8AC3E}">
        <p14:creationId xmlns:p14="http://schemas.microsoft.com/office/powerpoint/2010/main" val="35373986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Cambria Math" panose="02040503050406030204" pitchFamily="18" charset="0"/>
                <a:ea typeface="Cambria Math" panose="02040503050406030204" pitchFamily="18" charset="0"/>
              </a:rPr>
              <a:t>Asha Samajik Shikshan Kendra</a:t>
            </a:r>
            <a:endParaRPr lang="en-IN" dirty="0">
              <a:latin typeface="Cambria Math" panose="02040503050406030204" pitchFamily="18" charset="0"/>
              <a:ea typeface="Cambria Math" panose="02040503050406030204" pitchFamily="18" charset="0"/>
            </a:endParaRPr>
          </a:p>
        </p:txBody>
      </p:sp>
      <p:sp>
        <p:nvSpPr>
          <p:cNvPr id="3" name="Content Placeholder 2"/>
          <p:cNvSpPr>
            <a:spLocks noGrp="1"/>
          </p:cNvSpPr>
          <p:nvPr>
            <p:ph idx="1"/>
          </p:nvPr>
        </p:nvSpPr>
        <p:spPr>
          <a:xfrm>
            <a:off x="498764" y="1825625"/>
            <a:ext cx="4294909" cy="4351338"/>
          </a:xfrm>
        </p:spPr>
        <p:txBody>
          <a:bodyPr/>
          <a:lstStyle/>
          <a:p>
            <a:r>
              <a:rPr lang="en-US" dirty="0" smtClean="0"/>
              <a:t>Total 6 Asha Samajik Shikshan Kendra run by Asha in village and community.</a:t>
            </a:r>
          </a:p>
          <a:p>
            <a:r>
              <a:rPr lang="en-US" dirty="0" smtClean="0"/>
              <a:t>To motivate children toward education.</a:t>
            </a:r>
          </a:p>
          <a:p>
            <a:r>
              <a:rPr lang="en-US" dirty="0" smtClean="0"/>
              <a:t>To provide a tuition / educational help to children</a:t>
            </a:r>
            <a:r>
              <a:rPr lang="en-IN" dirty="0" smtClean="0"/>
              <a:t>.</a:t>
            </a:r>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4034" y="1690688"/>
            <a:ext cx="6373091" cy="4779818"/>
          </a:xfrm>
          <a:prstGeom prst="rect">
            <a:avLst/>
          </a:prstGeom>
        </p:spPr>
      </p:pic>
    </p:spTree>
    <p:extLst>
      <p:ext uri="{BB962C8B-B14F-4D97-AF65-F5344CB8AC3E}">
        <p14:creationId xmlns:p14="http://schemas.microsoft.com/office/powerpoint/2010/main" val="32978815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sp>
        <p:nvSpPr>
          <p:cNvPr id="3" name="Content Placeholder 2"/>
          <p:cNvSpPr>
            <a:spLocks noGrp="1"/>
          </p:cNvSpPr>
          <p:nvPr>
            <p:ph idx="1"/>
          </p:nvPr>
        </p:nvSpPr>
        <p:spPr>
          <a:xfrm>
            <a:off x="838201" y="1825625"/>
            <a:ext cx="5414818" cy="4351338"/>
          </a:xfrm>
        </p:spPr>
        <p:txBody>
          <a:bodyPr>
            <a:noAutofit/>
          </a:bodyPr>
          <a:lstStyle/>
          <a:p>
            <a:r>
              <a:rPr lang="en-US" sz="2400" dirty="0" smtClean="0"/>
              <a:t>Asha Samajik Shikshan Kendra at Dhanapur, Varanasi.</a:t>
            </a:r>
          </a:p>
          <a:p>
            <a:r>
              <a:rPr lang="en-US" sz="2400" dirty="0" smtClean="0"/>
              <a:t>Asha Samajik Shikshan Kendra at Chakrapanpur, Mirjamurad, Varanasi.</a:t>
            </a:r>
          </a:p>
          <a:p>
            <a:r>
              <a:rPr lang="en-US" sz="2400" dirty="0" smtClean="0"/>
              <a:t>Asha Samajik Shikshan Kendra at </a:t>
            </a:r>
            <a:r>
              <a:rPr lang="en-US" sz="2400" dirty="0" err="1" smtClean="0"/>
              <a:t>Rohit</a:t>
            </a:r>
            <a:r>
              <a:rPr lang="en-US" sz="2400" dirty="0" smtClean="0"/>
              <a:t> Nagar, Varanasi.</a:t>
            </a:r>
          </a:p>
          <a:p>
            <a:r>
              <a:rPr lang="en-US" sz="2400" dirty="0" smtClean="0"/>
              <a:t>Asha Samajik Shikshan Kendra at </a:t>
            </a:r>
            <a:r>
              <a:rPr lang="en-US" sz="2400" dirty="0" err="1" smtClean="0"/>
              <a:t>Tulsipur</a:t>
            </a:r>
            <a:r>
              <a:rPr lang="en-US" sz="2400" dirty="0" smtClean="0"/>
              <a:t>, Varanasi.</a:t>
            </a:r>
          </a:p>
          <a:p>
            <a:r>
              <a:rPr lang="en-US" sz="2400" dirty="0" smtClean="0"/>
              <a:t>Asha Samajik Shikshan Kendra at </a:t>
            </a:r>
            <a:r>
              <a:rPr lang="en-US" sz="2400" dirty="0" err="1" smtClean="0"/>
              <a:t>Bhagwanpur</a:t>
            </a:r>
            <a:r>
              <a:rPr lang="en-US" sz="2400" dirty="0" smtClean="0"/>
              <a:t>, Varanasi</a:t>
            </a:r>
          </a:p>
          <a:p>
            <a:r>
              <a:rPr lang="en-US" sz="2400" dirty="0"/>
              <a:t>Asha Samajik Shikshan Kendra at Kaithi, Varanasi.</a:t>
            </a:r>
          </a:p>
          <a:p>
            <a:endParaRPr lang="en-US" sz="2400" dirty="0" smtClean="0"/>
          </a:p>
          <a:p>
            <a:endParaRPr lang="en-US" sz="2400" dirty="0" smtClean="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19273" y="4184016"/>
            <a:ext cx="5680363" cy="249225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1636" y="1027906"/>
            <a:ext cx="5588000" cy="2514600"/>
          </a:xfrm>
          <a:prstGeom prst="rect">
            <a:avLst/>
          </a:prstGeom>
        </p:spPr>
      </p:pic>
    </p:spTree>
    <p:extLst>
      <p:ext uri="{BB962C8B-B14F-4D97-AF65-F5344CB8AC3E}">
        <p14:creationId xmlns:p14="http://schemas.microsoft.com/office/powerpoint/2010/main" val="10823467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1353800" cy="1325563"/>
          </a:xfrm>
        </p:spPr>
        <p:txBody>
          <a:bodyPr/>
          <a:lstStyle/>
          <a:p>
            <a:r>
              <a:rPr lang="en-US" dirty="0" smtClean="0">
                <a:latin typeface="Cambria Math" panose="02040503050406030204" pitchFamily="18" charset="0"/>
                <a:ea typeface="Cambria Math" panose="02040503050406030204" pitchFamily="18" charset="0"/>
              </a:rPr>
              <a:t>Asha Samajik Shikshan Kendra, </a:t>
            </a:r>
            <a:r>
              <a:rPr lang="en-US" dirty="0" err="1" smtClean="0">
                <a:latin typeface="Cambria Math" panose="02040503050406030204" pitchFamily="18" charset="0"/>
                <a:ea typeface="Cambria Math" panose="02040503050406030204" pitchFamily="18" charset="0"/>
              </a:rPr>
              <a:t>Bhagwaanpur</a:t>
            </a:r>
            <a:endParaRPr lang="en-IN" dirty="0">
              <a:latin typeface="Cambria Math" panose="02040503050406030204" pitchFamily="18" charset="0"/>
              <a:ea typeface="Cambria Math" panose="02040503050406030204" pitchFamily="18" charset="0"/>
            </a:endParaRPr>
          </a:p>
        </p:txBody>
      </p:sp>
      <p:sp>
        <p:nvSpPr>
          <p:cNvPr id="3" name="Content Placeholder 2"/>
          <p:cNvSpPr>
            <a:spLocks noGrp="1"/>
          </p:cNvSpPr>
          <p:nvPr>
            <p:ph idx="1"/>
          </p:nvPr>
        </p:nvSpPr>
        <p:spPr>
          <a:xfrm>
            <a:off x="7063509" y="1936461"/>
            <a:ext cx="3733800" cy="4351338"/>
          </a:xfrm>
        </p:spPr>
        <p:txBody>
          <a:bodyPr>
            <a:normAutofit lnSpcReduction="10000"/>
          </a:bodyPr>
          <a:lstStyle/>
          <a:p>
            <a:r>
              <a:rPr lang="en-US" dirty="0" smtClean="0"/>
              <a:t>Run in </a:t>
            </a:r>
            <a:r>
              <a:rPr lang="en-US" dirty="0" err="1" smtClean="0"/>
              <a:t>Bhagwanpur</a:t>
            </a:r>
            <a:r>
              <a:rPr lang="en-US" dirty="0" smtClean="0"/>
              <a:t> village.</a:t>
            </a:r>
          </a:p>
          <a:p>
            <a:r>
              <a:rPr lang="en-US" dirty="0" smtClean="0"/>
              <a:t>Community offer panchayat bhawan for teaching</a:t>
            </a:r>
          </a:p>
          <a:p>
            <a:r>
              <a:rPr lang="en-US" dirty="0" smtClean="0"/>
              <a:t>Run very early morning.</a:t>
            </a:r>
          </a:p>
          <a:p>
            <a:r>
              <a:rPr lang="en-US" dirty="0" smtClean="0"/>
              <a:t>Math and Science teach by </a:t>
            </a:r>
            <a:r>
              <a:rPr lang="en-US" dirty="0" err="1"/>
              <a:t>S</a:t>
            </a:r>
            <a:r>
              <a:rPr lang="en-US" dirty="0" err="1" smtClean="0"/>
              <a:t>aurbh</a:t>
            </a:r>
            <a:r>
              <a:rPr lang="en-US" dirty="0" smtClean="0"/>
              <a:t> </a:t>
            </a:r>
            <a:r>
              <a:rPr lang="en-US" dirty="0" smtClean="0"/>
              <a:t>sir and English class taken from CLE Trust.</a:t>
            </a:r>
          </a:p>
          <a:p>
            <a:endParaRPr lang="en-US" dirty="0" smtClean="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36" y="1690688"/>
            <a:ext cx="6846323" cy="4220585"/>
          </a:xfrm>
          <a:prstGeom prst="rect">
            <a:avLst/>
          </a:prstGeom>
        </p:spPr>
      </p:pic>
    </p:spTree>
    <p:extLst>
      <p:ext uri="{BB962C8B-B14F-4D97-AF65-F5344CB8AC3E}">
        <p14:creationId xmlns:p14="http://schemas.microsoft.com/office/powerpoint/2010/main" val="22122904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45" y="365125"/>
            <a:ext cx="11215255" cy="1602220"/>
          </a:xfrm>
        </p:spPr>
        <p:txBody>
          <a:bodyPr>
            <a:normAutofit/>
          </a:bodyPr>
          <a:lstStyle/>
          <a:p>
            <a:pPr algn="ctr"/>
            <a:r>
              <a:rPr lang="en-US" sz="3200" b="1" dirty="0" smtClean="0">
                <a:latin typeface="Cambria Math" panose="02040503050406030204" pitchFamily="18" charset="0"/>
                <a:ea typeface="Cambria Math" panose="02040503050406030204" pitchFamily="18" charset="0"/>
              </a:rPr>
              <a:t>Activity on </a:t>
            </a:r>
            <a:r>
              <a:rPr lang="en-US" sz="3200" b="1" dirty="0" err="1" smtClean="0">
                <a:latin typeface="Cambria Math" panose="02040503050406030204" pitchFamily="18" charset="0"/>
                <a:ea typeface="Cambria Math" panose="02040503050406030204" pitchFamily="18" charset="0"/>
              </a:rPr>
              <a:t>Maths</a:t>
            </a:r>
            <a:r>
              <a:rPr lang="en-US" sz="3200" b="1" dirty="0" smtClean="0">
                <a:latin typeface="Cambria Math" panose="02040503050406030204" pitchFamily="18" charset="0"/>
                <a:ea typeface="Cambria Math" panose="02040503050406030204" pitchFamily="18" charset="0"/>
              </a:rPr>
              <a:t>, </a:t>
            </a:r>
            <a:r>
              <a:rPr lang="en-US" sz="3200" b="1" dirty="0" smtClean="0">
                <a:latin typeface="Cambria Math" panose="02040503050406030204" pitchFamily="18" charset="0"/>
                <a:ea typeface="Cambria Math" panose="02040503050406030204" pitchFamily="18" charset="0"/>
              </a:rPr>
              <a:t>Science and Environment</a:t>
            </a:r>
            <a:br>
              <a:rPr lang="en-US" sz="3200" b="1" dirty="0" smtClean="0">
                <a:latin typeface="Cambria Math" panose="02040503050406030204" pitchFamily="18" charset="0"/>
                <a:ea typeface="Cambria Math" panose="02040503050406030204" pitchFamily="18" charset="0"/>
              </a:rPr>
            </a:br>
            <a:r>
              <a:rPr lang="en-US" sz="3200" b="1" dirty="0" smtClean="0">
                <a:latin typeface="Cambria Math" panose="02040503050406030204" pitchFamily="18" charset="0"/>
                <a:ea typeface="Cambria Math" panose="02040503050406030204" pitchFamily="18" charset="0"/>
              </a:rPr>
              <a:t> in </a:t>
            </a:r>
            <a:br>
              <a:rPr lang="en-US" sz="3200" b="1" dirty="0" smtClean="0">
                <a:latin typeface="Cambria Math" panose="02040503050406030204" pitchFamily="18" charset="0"/>
                <a:ea typeface="Cambria Math" panose="02040503050406030204" pitchFamily="18" charset="0"/>
              </a:rPr>
            </a:br>
            <a:r>
              <a:rPr lang="en-US" sz="3200" b="1" dirty="0" smtClean="0">
                <a:latin typeface="Cambria Math" panose="02040503050406030204" pitchFamily="18" charset="0"/>
                <a:ea typeface="Cambria Math" panose="02040503050406030204" pitchFamily="18" charset="0"/>
              </a:rPr>
              <a:t>Government School</a:t>
            </a:r>
            <a:endParaRPr lang="en-IN" sz="3200" b="1" dirty="0">
              <a:latin typeface="Cambria Math" panose="02040503050406030204" pitchFamily="18" charset="0"/>
              <a:ea typeface="Cambria Math" panose="02040503050406030204" pitchFamily="18" charset="0"/>
            </a:endParaRP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03878" y="1967345"/>
            <a:ext cx="5687706" cy="4351338"/>
          </a:xfr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1584" y="1967345"/>
            <a:ext cx="5630078" cy="4351338"/>
          </a:xfrm>
          <a:prstGeom prst="rect">
            <a:avLst/>
          </a:prstGeom>
        </p:spPr>
      </p:pic>
    </p:spTree>
    <p:extLst>
      <p:ext uri="{BB962C8B-B14F-4D97-AF65-F5344CB8AC3E}">
        <p14:creationId xmlns:p14="http://schemas.microsoft.com/office/powerpoint/2010/main" val="38562824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Cambria Math" panose="02040503050406030204" pitchFamily="18" charset="0"/>
                <a:ea typeface="Cambria Math" panose="02040503050406030204" pitchFamily="18" charset="0"/>
              </a:rPr>
              <a:t>Asha Samajik Shikshan Kendra at Kaithi</a:t>
            </a:r>
            <a:endParaRPr lang="en-IN" b="1" dirty="0">
              <a:latin typeface="Cambria Math" panose="02040503050406030204" pitchFamily="18" charset="0"/>
              <a:ea typeface="Cambria Math" panose="02040503050406030204" pitchFamily="18" charset="0"/>
            </a:endParaRPr>
          </a:p>
        </p:txBody>
      </p:sp>
      <p:sp>
        <p:nvSpPr>
          <p:cNvPr id="3" name="Content Placeholder 2"/>
          <p:cNvSpPr>
            <a:spLocks noGrp="1"/>
          </p:cNvSpPr>
          <p:nvPr>
            <p:ph idx="1"/>
          </p:nvPr>
        </p:nvSpPr>
        <p:spPr>
          <a:xfrm>
            <a:off x="838200" y="1825625"/>
            <a:ext cx="4629727" cy="4351338"/>
          </a:xfrm>
        </p:spPr>
        <p:txBody>
          <a:bodyPr>
            <a:normAutofit lnSpcReduction="10000"/>
          </a:bodyPr>
          <a:lstStyle/>
          <a:p>
            <a:r>
              <a:rPr lang="en-US" dirty="0" smtClean="0"/>
              <a:t>Run Class for class 1 to 8 only for girls.</a:t>
            </a:r>
          </a:p>
          <a:p>
            <a:r>
              <a:rPr lang="en-US" dirty="0" smtClean="0"/>
              <a:t>Run Class in two part</a:t>
            </a:r>
            <a:r>
              <a:rPr lang="en-IN" dirty="0" smtClean="0"/>
              <a:t>.</a:t>
            </a:r>
          </a:p>
          <a:p>
            <a:r>
              <a:rPr lang="en-US" dirty="0" smtClean="0"/>
              <a:t>One is Primary class and Second is secondary class.</a:t>
            </a:r>
          </a:p>
          <a:p>
            <a:r>
              <a:rPr lang="en-US" dirty="0" smtClean="0"/>
              <a:t>CLE Trust takes online English class two Days a week for secondary class.</a:t>
            </a:r>
          </a:p>
          <a:p>
            <a:r>
              <a:rPr lang="en-US" dirty="0" smtClean="0"/>
              <a:t>Girls play various game and enjoy jhula in park.</a:t>
            </a:r>
          </a:p>
          <a:p>
            <a:endParaRPr lang="en-US" dirty="0" smtClean="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94429" y="1572636"/>
            <a:ext cx="4499152" cy="4604327"/>
          </a:xfrm>
          <a:prstGeom prst="rect">
            <a:avLst/>
          </a:prstGeom>
        </p:spPr>
      </p:pic>
    </p:spTree>
    <p:extLst>
      <p:ext uri="{BB962C8B-B14F-4D97-AF65-F5344CB8AC3E}">
        <p14:creationId xmlns:p14="http://schemas.microsoft.com/office/powerpoint/2010/main" val="32017197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normAutofit/>
          </a:bodyPr>
          <a:lstStyle/>
          <a:p>
            <a:pPr algn="ctr"/>
            <a:r>
              <a:rPr lang="en-US" sz="4200" b="1" dirty="0" smtClean="0">
                <a:latin typeface="Cambria Math" panose="02040503050406030204" pitchFamily="18" charset="0"/>
                <a:ea typeface="Cambria Math" panose="02040503050406030204" pitchFamily="18" charset="0"/>
              </a:rPr>
              <a:t>Asha E-Library, Learning Center and Library Program</a:t>
            </a:r>
            <a:endParaRPr lang="en-IN" sz="4200" b="1" dirty="0">
              <a:latin typeface="Cambria Math" panose="02040503050406030204" pitchFamily="18" charset="0"/>
              <a:ea typeface="Cambria Math" panose="020405030504060302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1180" y="1825625"/>
            <a:ext cx="9669640" cy="4351338"/>
          </a:xfrm>
          <a:prstGeom prst="rect">
            <a:avLst/>
          </a:prstGeom>
        </p:spPr>
      </p:pic>
    </p:spTree>
    <p:extLst>
      <p:ext uri="{BB962C8B-B14F-4D97-AF65-F5344CB8AC3E}">
        <p14:creationId xmlns:p14="http://schemas.microsoft.com/office/powerpoint/2010/main" val="21029320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365125"/>
            <a:ext cx="12192000" cy="1325563"/>
          </a:xfrm>
        </p:spPr>
        <p:txBody>
          <a:bodyPr>
            <a:normAutofit fontScale="90000"/>
          </a:bodyPr>
          <a:lstStyle/>
          <a:p>
            <a:pPr algn="ctr"/>
            <a:r>
              <a:rPr lang="en-US" b="1" u="sng" dirty="0">
                <a:latin typeface="Cambria Math" panose="02040503050406030204" pitchFamily="18" charset="0"/>
                <a:ea typeface="Cambria Math" panose="02040503050406030204" pitchFamily="18" charset="0"/>
              </a:rPr>
              <a:t>Aim and Objective of E – Library and Learning Center</a:t>
            </a:r>
            <a:r>
              <a:rPr lang="en-US" dirty="0"/>
              <a:t/>
            </a:r>
            <a:br>
              <a:rPr lang="en-US" dirty="0"/>
            </a:br>
            <a:endParaRPr lang="en-IN" dirty="0"/>
          </a:p>
        </p:txBody>
      </p:sp>
      <p:sp>
        <p:nvSpPr>
          <p:cNvPr id="3" name="Content Placeholder 2"/>
          <p:cNvSpPr>
            <a:spLocks noGrp="1"/>
          </p:cNvSpPr>
          <p:nvPr>
            <p:ph idx="1"/>
          </p:nvPr>
        </p:nvSpPr>
        <p:spPr>
          <a:xfrm>
            <a:off x="175492" y="1373043"/>
            <a:ext cx="3724561" cy="4351338"/>
          </a:xfrm>
        </p:spPr>
        <p:txBody>
          <a:bodyPr>
            <a:normAutofit fontScale="92500" lnSpcReduction="20000"/>
          </a:bodyPr>
          <a:lstStyle/>
          <a:p>
            <a:pPr algn="just"/>
            <a:r>
              <a:rPr lang="en-US" dirty="0">
                <a:latin typeface="Times New Roman" panose="02020603050405020304" pitchFamily="18" charset="0"/>
                <a:ea typeface="Cambria Math" panose="02040503050406030204" pitchFamily="18" charset="0"/>
                <a:cs typeface="Times New Roman" panose="02020603050405020304" pitchFamily="18" charset="0"/>
              </a:rPr>
              <a:t>Easy internet access to village girls</a:t>
            </a:r>
          </a:p>
          <a:p>
            <a:pPr algn="just"/>
            <a:r>
              <a:rPr lang="en-US" dirty="0">
                <a:latin typeface="Times New Roman" panose="02020603050405020304" pitchFamily="18" charset="0"/>
                <a:ea typeface="Cambria Math" panose="02040503050406030204" pitchFamily="18" charset="0"/>
                <a:cs typeface="Times New Roman" panose="02020603050405020304" pitchFamily="18" charset="0"/>
              </a:rPr>
              <a:t>To provide books for various competition exams such as </a:t>
            </a:r>
            <a:r>
              <a:rPr lang="en-US" dirty="0" err="1">
                <a:latin typeface="Times New Roman" panose="02020603050405020304" pitchFamily="18" charset="0"/>
                <a:ea typeface="Cambria Math" panose="02040503050406030204" pitchFamily="18" charset="0"/>
                <a:cs typeface="Times New Roman" panose="02020603050405020304" pitchFamily="18" charset="0"/>
              </a:rPr>
              <a:t>B.Ed</a:t>
            </a:r>
            <a:r>
              <a:rPr lang="en-US" dirty="0">
                <a:latin typeface="Times New Roman" panose="02020603050405020304" pitchFamily="18" charset="0"/>
                <a:ea typeface="Cambria Math" panose="02040503050406030204" pitchFamily="18" charset="0"/>
                <a:cs typeface="Times New Roman" panose="02020603050405020304" pitchFamily="18" charset="0"/>
              </a:rPr>
              <a:t>, TET, UP </a:t>
            </a:r>
            <a:r>
              <a:rPr lang="en-US" dirty="0" smtClean="0">
                <a:latin typeface="Times New Roman" panose="02020603050405020304" pitchFamily="18" charset="0"/>
                <a:ea typeface="Cambria Math" panose="02040503050406030204" pitchFamily="18" charset="0"/>
                <a:cs typeface="Times New Roman" panose="02020603050405020304" pitchFamily="18" charset="0"/>
              </a:rPr>
              <a:t>police, UPPSC, SSC </a:t>
            </a:r>
            <a:r>
              <a:rPr lang="en-US" dirty="0">
                <a:latin typeface="Times New Roman" panose="02020603050405020304" pitchFamily="18" charset="0"/>
                <a:ea typeface="Cambria Math" panose="02040503050406030204" pitchFamily="18" charset="0"/>
                <a:cs typeface="Times New Roman" panose="02020603050405020304" pitchFamily="18" charset="0"/>
              </a:rPr>
              <a:t>exam etc.</a:t>
            </a:r>
          </a:p>
          <a:p>
            <a:pPr algn="just"/>
            <a:r>
              <a:rPr lang="en-US" dirty="0">
                <a:latin typeface="Times New Roman" panose="02020603050405020304" pitchFamily="18" charset="0"/>
                <a:ea typeface="Cambria Math" panose="02040503050406030204" pitchFamily="18" charset="0"/>
                <a:cs typeface="Times New Roman" panose="02020603050405020304" pitchFamily="18" charset="0"/>
              </a:rPr>
              <a:t>To provide learning atmosphere to girls.</a:t>
            </a:r>
          </a:p>
          <a:p>
            <a:pPr algn="just"/>
            <a:r>
              <a:rPr lang="en-US" dirty="0">
                <a:latin typeface="Times New Roman" panose="02020603050405020304" pitchFamily="18" charset="0"/>
                <a:ea typeface="Cambria Math" panose="02040503050406030204" pitchFamily="18" charset="0"/>
                <a:cs typeface="Times New Roman" panose="02020603050405020304" pitchFamily="18" charset="0"/>
              </a:rPr>
              <a:t>To provide counselling and support from time to time whenever resource is available</a:t>
            </a:r>
            <a:r>
              <a:rPr lang="en-US" dirty="0" smtClean="0">
                <a:latin typeface="Times New Roman" panose="02020603050405020304" pitchFamily="18" charset="0"/>
                <a:ea typeface="Cambria Math" panose="02040503050406030204" pitchFamily="18" charset="0"/>
                <a:cs typeface="Times New Roman" panose="02020603050405020304" pitchFamily="18" charset="0"/>
              </a:rPr>
              <a:t>.</a:t>
            </a:r>
            <a:endParaRPr lang="en-US" dirty="0">
              <a:latin typeface="Times New Roman" panose="02020603050405020304" pitchFamily="18" charset="0"/>
              <a:ea typeface="Cambria Math" panose="020405030504060302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0905" y="1930400"/>
            <a:ext cx="6632222" cy="2984500"/>
          </a:xfrm>
          <a:prstGeom prst="rect">
            <a:avLst/>
          </a:prstGeom>
        </p:spPr>
      </p:pic>
    </p:spTree>
    <p:extLst>
      <p:ext uri="{BB962C8B-B14F-4D97-AF65-F5344CB8AC3E}">
        <p14:creationId xmlns:p14="http://schemas.microsoft.com/office/powerpoint/2010/main" val="706724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a:latin typeface="Cambria Math" panose="02040503050406030204" pitchFamily="18" charset="0"/>
                <a:ea typeface="Cambria Math" panose="02040503050406030204" pitchFamily="18" charset="0"/>
                <a:cs typeface="Times New Roman" panose="02020603050405020304" pitchFamily="18" charset="0"/>
              </a:rPr>
              <a:t>Asha Trust admin work</a:t>
            </a:r>
            <a:endParaRPr lang="en-IN" b="1" dirty="0"/>
          </a:p>
        </p:txBody>
      </p:sp>
      <p:sp>
        <p:nvSpPr>
          <p:cNvPr id="3" name="Content Placeholder 2"/>
          <p:cNvSpPr>
            <a:spLocks noGrp="1"/>
          </p:cNvSpPr>
          <p:nvPr>
            <p:ph idx="1"/>
          </p:nvPr>
        </p:nvSpPr>
        <p:spPr/>
        <p:txBody>
          <a:bodyPr/>
          <a:lstStyle/>
          <a:p>
            <a:pPr marL="457200" indent="-457200">
              <a:buAutoNum type="arabicPeriod"/>
            </a:pPr>
            <a:r>
              <a:rPr lang="en-US" dirty="0">
                <a:latin typeface="Times New Roman" panose="02020603050405020304" pitchFamily="18" charset="0"/>
                <a:cs typeface="Times New Roman" panose="02020603050405020304" pitchFamily="18" charset="0"/>
              </a:rPr>
              <a:t>Asha Audit Work.</a:t>
            </a:r>
          </a:p>
          <a:p>
            <a:pPr marL="457200" indent="-457200">
              <a:buAutoNum type="arabicPeriod"/>
            </a:pPr>
            <a:endParaRPr lang="en-US" dirty="0">
              <a:latin typeface="Times New Roman" panose="02020603050405020304" pitchFamily="18" charset="0"/>
              <a:cs typeface="Times New Roman" panose="02020603050405020304" pitchFamily="18" charset="0"/>
            </a:endParaRPr>
          </a:p>
          <a:p>
            <a:pPr marL="457200" indent="-457200">
              <a:buAutoNum type="arabicPeriod"/>
            </a:pPr>
            <a:r>
              <a:rPr lang="en-US" dirty="0">
                <a:latin typeface="Times New Roman" panose="02020603050405020304" pitchFamily="18" charset="0"/>
                <a:cs typeface="Times New Roman" panose="02020603050405020304" pitchFamily="18" charset="0"/>
              </a:rPr>
              <a:t>Income tax return.</a:t>
            </a:r>
          </a:p>
          <a:p>
            <a:pPr marL="457200" indent="-457200">
              <a:buAutoNum type="arabicPeriod"/>
            </a:pPr>
            <a:endParaRPr lang="en-US" dirty="0">
              <a:latin typeface="Times New Roman" panose="02020603050405020304" pitchFamily="18" charset="0"/>
              <a:cs typeface="Times New Roman" panose="02020603050405020304" pitchFamily="18" charset="0"/>
            </a:endParaRPr>
          </a:p>
          <a:p>
            <a:pPr marL="457200" indent="-457200">
              <a:buAutoNum type="arabicPeriod"/>
            </a:pPr>
            <a:r>
              <a:rPr lang="en-US" dirty="0">
                <a:latin typeface="Times New Roman" panose="02020603050405020304" pitchFamily="18" charset="0"/>
                <a:cs typeface="Times New Roman" panose="02020603050405020304" pitchFamily="18" charset="0"/>
              </a:rPr>
              <a:t>FCRA Return.</a:t>
            </a:r>
          </a:p>
          <a:p>
            <a:pPr marL="457200" indent="-457200">
              <a:buAutoNum type="arabicPeriod"/>
            </a:pPr>
            <a:endParaRPr lang="en-US" dirty="0">
              <a:latin typeface="Times New Roman" panose="02020603050405020304" pitchFamily="18" charset="0"/>
              <a:cs typeface="Times New Roman" panose="02020603050405020304" pitchFamily="18" charset="0"/>
            </a:endParaRPr>
          </a:p>
          <a:p>
            <a:pPr marL="457200" indent="-457200">
              <a:buAutoNum type="arabicPeriod"/>
            </a:pPr>
            <a:r>
              <a:rPr lang="en-US" dirty="0" smtClean="0">
                <a:latin typeface="Times New Roman" panose="02020603050405020304" pitchFamily="18" charset="0"/>
                <a:cs typeface="Times New Roman" panose="02020603050405020304" pitchFamily="18" charset="0"/>
              </a:rPr>
              <a:t>Communications with IT </a:t>
            </a:r>
            <a:r>
              <a:rPr lang="en-US" dirty="0">
                <a:latin typeface="Times New Roman" panose="02020603050405020304" pitchFamily="18" charset="0"/>
                <a:cs typeface="Times New Roman" panose="02020603050405020304" pitchFamily="18" charset="0"/>
              </a:rPr>
              <a:t>department and Home Ministry.</a:t>
            </a:r>
          </a:p>
          <a:p>
            <a:endParaRPr lang="en-IN" dirty="0"/>
          </a:p>
        </p:txBody>
      </p:sp>
    </p:spTree>
    <p:extLst>
      <p:ext uri="{BB962C8B-B14F-4D97-AF65-F5344CB8AC3E}">
        <p14:creationId xmlns:p14="http://schemas.microsoft.com/office/powerpoint/2010/main" val="17723430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27" y="365125"/>
            <a:ext cx="11730182" cy="1325563"/>
          </a:xfrm>
        </p:spPr>
        <p:txBody>
          <a:bodyPr/>
          <a:lstStyle/>
          <a:p>
            <a:pPr algn="ctr"/>
            <a:r>
              <a:rPr lang="en-US" b="1" dirty="0" smtClean="0">
                <a:latin typeface="Cambria Math" panose="02040503050406030204" pitchFamily="18" charset="0"/>
                <a:ea typeface="Cambria Math" panose="02040503050406030204" pitchFamily="18" charset="0"/>
              </a:rPr>
              <a:t>E-Library and Learning Center Run by Asha</a:t>
            </a:r>
            <a:endParaRPr lang="en-IN" b="1" dirty="0">
              <a:latin typeface="Cambria Math" panose="02040503050406030204" pitchFamily="18" charset="0"/>
              <a:ea typeface="Cambria Math" panose="02040503050406030204" pitchFamily="18" charset="0"/>
            </a:endParaRPr>
          </a:p>
        </p:txBody>
      </p:sp>
      <p:sp>
        <p:nvSpPr>
          <p:cNvPr id="3" name="Content Placeholder 2"/>
          <p:cNvSpPr>
            <a:spLocks noGrp="1"/>
          </p:cNvSpPr>
          <p:nvPr>
            <p:ph idx="1"/>
          </p:nvPr>
        </p:nvSpPr>
        <p:spPr>
          <a:xfrm>
            <a:off x="304800" y="2195080"/>
            <a:ext cx="5698837" cy="4351338"/>
          </a:xfrm>
        </p:spPr>
        <p:txBody>
          <a:bodyPr>
            <a:normAutofit fontScale="70000" lnSpcReduction="20000"/>
          </a:bodyPr>
          <a:lstStyle/>
          <a:p>
            <a:pPr marL="0" indent="0">
              <a:lnSpc>
                <a:spcPct val="150000"/>
              </a:lnSpc>
              <a:buNone/>
            </a:pPr>
            <a:r>
              <a:rPr lang="en-US" dirty="0">
                <a:latin typeface="Times New Roman" panose="02020603050405020304" pitchFamily="18" charset="0"/>
                <a:cs typeface="Times New Roman" panose="02020603050405020304" pitchFamily="18" charset="0"/>
              </a:rPr>
              <a:t>1. Asha E – Library and Study Center at Asha Kaithi Center.</a:t>
            </a:r>
          </a:p>
          <a:p>
            <a:pPr marL="0" indent="0">
              <a:lnSpc>
                <a:spcPct val="150000"/>
              </a:lnSpc>
              <a:buNone/>
            </a:pPr>
            <a:r>
              <a:rPr lang="en-US" dirty="0">
                <a:latin typeface="Times New Roman" panose="02020603050405020304" pitchFamily="18" charset="0"/>
                <a:cs typeface="Times New Roman" panose="02020603050405020304" pitchFamily="18" charset="0"/>
              </a:rPr>
              <a:t>2. Asha E – Library and Study Center at Azamgarh.</a:t>
            </a:r>
          </a:p>
          <a:p>
            <a:pPr marL="0" indent="0">
              <a:lnSpc>
                <a:spcPct val="150000"/>
              </a:lnSpc>
              <a:buNone/>
            </a:pPr>
            <a:r>
              <a:rPr lang="en-US" dirty="0">
                <a:latin typeface="Times New Roman" panose="02020603050405020304" pitchFamily="18" charset="0"/>
                <a:cs typeface="Times New Roman" panose="02020603050405020304" pitchFamily="18" charset="0"/>
              </a:rPr>
              <a:t>3. Asha E – Library and Study Center at </a:t>
            </a:r>
            <a:r>
              <a:rPr lang="en-US" dirty="0" err="1">
                <a:latin typeface="Times New Roman" panose="02020603050405020304" pitchFamily="18" charset="0"/>
                <a:cs typeface="Times New Roman" panose="02020603050405020304" pitchFamily="18" charset="0"/>
              </a:rPr>
              <a:t>Reoti</a:t>
            </a:r>
            <a:r>
              <a:rPr lang="en-US" dirty="0">
                <a:latin typeface="Times New Roman" panose="02020603050405020304" pitchFamily="18" charset="0"/>
                <a:cs typeface="Times New Roman" panose="02020603050405020304" pitchFamily="18" charset="0"/>
              </a:rPr>
              <a:t>, Ballia.</a:t>
            </a:r>
          </a:p>
          <a:p>
            <a:pPr marL="0" indent="0">
              <a:lnSpc>
                <a:spcPct val="150000"/>
              </a:lnSpc>
              <a:buNone/>
            </a:pPr>
            <a:r>
              <a:rPr lang="en-US" dirty="0">
                <a:latin typeface="Times New Roman" panose="02020603050405020304" pitchFamily="18" charset="0"/>
                <a:cs typeface="Times New Roman" panose="02020603050405020304" pitchFamily="18" charset="0"/>
              </a:rPr>
              <a:t>4. </a:t>
            </a:r>
            <a:r>
              <a:rPr lang="en-US" dirty="0" smtClean="0">
                <a:latin typeface="Times New Roman" panose="02020603050405020304" pitchFamily="18" charset="0"/>
                <a:cs typeface="Times New Roman" panose="02020603050405020304" pitchFamily="18" charset="0"/>
              </a:rPr>
              <a:t>Asha E-Library and </a:t>
            </a:r>
            <a:r>
              <a:rPr lang="en-US" dirty="0">
                <a:latin typeface="Times New Roman" panose="02020603050405020304" pitchFamily="18" charset="0"/>
                <a:cs typeface="Times New Roman" panose="02020603050405020304" pitchFamily="18" charset="0"/>
              </a:rPr>
              <a:t>Study Center </a:t>
            </a:r>
            <a:r>
              <a:rPr lang="en-US" dirty="0" smtClean="0">
                <a:latin typeface="Times New Roman" panose="02020603050405020304" pitchFamily="18" charset="0"/>
                <a:cs typeface="Times New Roman" panose="02020603050405020304" pitchFamily="18" charset="0"/>
              </a:rPr>
              <a:t>at </a:t>
            </a:r>
            <a:r>
              <a:rPr lang="en-US" dirty="0">
                <a:latin typeface="Times New Roman" panose="02020603050405020304" pitchFamily="18" charset="0"/>
                <a:cs typeface="Times New Roman" panose="02020603050405020304" pitchFamily="18" charset="0"/>
              </a:rPr>
              <a:t>Dhanapur</a:t>
            </a:r>
            <a:r>
              <a:rPr lang="en-US" dirty="0" smtClean="0">
                <a:latin typeface="Times New Roman" panose="02020603050405020304" pitchFamily="18" charset="0"/>
                <a:cs typeface="Times New Roman" panose="02020603050405020304" pitchFamily="18" charset="0"/>
              </a:rPr>
              <a:t>.</a:t>
            </a:r>
          </a:p>
          <a:p>
            <a:pPr marL="0" indent="0">
              <a:lnSpc>
                <a:spcPct val="150000"/>
              </a:lnSpc>
              <a:buNone/>
            </a:pPr>
            <a:r>
              <a:rPr lang="en-US" dirty="0" smtClean="0">
                <a:latin typeface="Times New Roman" panose="02020603050405020304" pitchFamily="18" charset="0"/>
                <a:cs typeface="Times New Roman" panose="02020603050405020304" pitchFamily="18" charset="0"/>
              </a:rPr>
              <a:t>5. Asha E-Library and Study Center at Chakrapanpur.</a:t>
            </a:r>
            <a:endParaRPr lang="en-IN"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3709" y="1690688"/>
            <a:ext cx="5941290" cy="4455968"/>
          </a:xfrm>
          <a:prstGeom prst="rect">
            <a:avLst/>
          </a:prstGeom>
        </p:spPr>
      </p:pic>
    </p:spTree>
    <p:extLst>
      <p:ext uri="{BB962C8B-B14F-4D97-AF65-F5344CB8AC3E}">
        <p14:creationId xmlns:p14="http://schemas.microsoft.com/office/powerpoint/2010/main" val="30443624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Cambria Math" panose="02040503050406030204" pitchFamily="18" charset="0"/>
                <a:ea typeface="Cambria Math" panose="02040503050406030204" pitchFamily="18" charset="0"/>
              </a:rPr>
              <a:t>Kabaddi Team take tips from State Player</a:t>
            </a:r>
            <a:endParaRPr lang="en-IN" b="1" dirty="0">
              <a:latin typeface="Cambria Math" panose="02040503050406030204" pitchFamily="18" charset="0"/>
              <a:ea typeface="Cambria Math" panose="020405030504060302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5653" y="1834861"/>
            <a:ext cx="5801784" cy="435133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7162" y="2512290"/>
            <a:ext cx="5449455" cy="4087091"/>
          </a:xfrm>
          <a:prstGeom prst="rect">
            <a:avLst/>
          </a:prstGeom>
        </p:spPr>
      </p:pic>
    </p:spTree>
    <p:extLst>
      <p:ext uri="{BB962C8B-B14F-4D97-AF65-F5344CB8AC3E}">
        <p14:creationId xmlns:p14="http://schemas.microsoft.com/office/powerpoint/2010/main" val="28868893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latin typeface="Cambria Math" panose="02040503050406030204" pitchFamily="18" charset="0"/>
                <a:ea typeface="Cambria Math" panose="02040503050406030204" pitchFamily="18" charset="0"/>
              </a:rPr>
              <a:t>Flim</a:t>
            </a:r>
            <a:r>
              <a:rPr lang="en-US" b="1" dirty="0">
                <a:latin typeface="Cambria Math" panose="02040503050406030204" pitchFamily="18" charset="0"/>
                <a:ea typeface="Cambria Math" panose="02040503050406030204" pitchFamily="18" charset="0"/>
              </a:rPr>
              <a:t> </a:t>
            </a:r>
            <a:r>
              <a:rPr lang="en-US" b="1" dirty="0" smtClean="0">
                <a:latin typeface="Cambria Math" panose="02040503050406030204" pitchFamily="18" charset="0"/>
                <a:ea typeface="Cambria Math" panose="02040503050406030204" pitchFamily="18" charset="0"/>
              </a:rPr>
              <a:t>and talk</a:t>
            </a:r>
            <a:endParaRPr lang="en-IN" b="1" dirty="0">
              <a:latin typeface="Cambria Math" panose="02040503050406030204" pitchFamily="18" charset="0"/>
              <a:ea typeface="Cambria Math" panose="02040503050406030204" pitchFamily="18" charset="0"/>
            </a:endParaRPr>
          </a:p>
        </p:txBody>
      </p:sp>
      <p:sp>
        <p:nvSpPr>
          <p:cNvPr id="5" name="Content Placeholder 4"/>
          <p:cNvSpPr>
            <a:spLocks noGrp="1"/>
          </p:cNvSpPr>
          <p:nvPr>
            <p:ph idx="1"/>
          </p:nvPr>
        </p:nvSpPr>
        <p:spPr>
          <a:xfrm>
            <a:off x="838200" y="1825625"/>
            <a:ext cx="4832927" cy="4351338"/>
          </a:xfrm>
        </p:spPr>
        <p:txBody>
          <a:bodyPr/>
          <a:lstStyle/>
          <a:p>
            <a:r>
              <a:rPr lang="en-US" dirty="0" smtClean="0"/>
              <a:t>Select </a:t>
            </a:r>
            <a:r>
              <a:rPr lang="en-US" dirty="0" err="1" smtClean="0"/>
              <a:t>flim</a:t>
            </a:r>
            <a:r>
              <a:rPr lang="en-US" dirty="0" smtClean="0"/>
              <a:t> on social </a:t>
            </a:r>
            <a:r>
              <a:rPr lang="en-US" dirty="0" err="1" smtClean="0"/>
              <a:t>isse</a:t>
            </a:r>
            <a:r>
              <a:rPr lang="en-US" dirty="0" smtClean="0"/>
              <a:t>, empowerment and other issues.</a:t>
            </a:r>
          </a:p>
          <a:p>
            <a:endParaRPr lang="en-US" dirty="0"/>
          </a:p>
          <a:p>
            <a:r>
              <a:rPr lang="en-US" dirty="0" err="1" smtClean="0"/>
              <a:t>Flim</a:t>
            </a:r>
            <a:r>
              <a:rPr lang="en-US" dirty="0" smtClean="0"/>
              <a:t> Show.</a:t>
            </a:r>
          </a:p>
          <a:p>
            <a:endParaRPr lang="en-US" dirty="0"/>
          </a:p>
          <a:p>
            <a:r>
              <a:rPr lang="en-US" dirty="0" smtClean="0"/>
              <a:t>Talk about </a:t>
            </a:r>
            <a:r>
              <a:rPr lang="en-US" dirty="0" err="1" smtClean="0"/>
              <a:t>flim</a:t>
            </a:r>
            <a:r>
              <a:rPr lang="en-US" dirty="0" smtClean="0"/>
              <a:t> and their issues.</a:t>
            </a:r>
          </a:p>
          <a:p>
            <a:endParaRPr lang="en-IN"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40856" y="2309090"/>
            <a:ext cx="6244743" cy="2811354"/>
          </a:xfrm>
          <a:prstGeom prst="rect">
            <a:avLst/>
          </a:prstGeom>
        </p:spPr>
      </p:pic>
    </p:spTree>
    <p:extLst>
      <p:ext uri="{BB962C8B-B14F-4D97-AF65-F5344CB8AC3E}">
        <p14:creationId xmlns:p14="http://schemas.microsoft.com/office/powerpoint/2010/main" val="4095348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mbria Math" panose="02040503050406030204" pitchFamily="18" charset="0"/>
                <a:ea typeface="Cambria Math" panose="02040503050406030204" pitchFamily="18" charset="0"/>
              </a:rPr>
              <a:t>Talk about </a:t>
            </a:r>
            <a:r>
              <a:rPr lang="en-US" dirty="0" err="1" smtClean="0">
                <a:latin typeface="Cambria Math" panose="02040503050406030204" pitchFamily="18" charset="0"/>
                <a:ea typeface="Cambria Math" panose="02040503050406030204" pitchFamily="18" charset="0"/>
              </a:rPr>
              <a:t>flim</a:t>
            </a:r>
            <a:r>
              <a:rPr lang="en-US" dirty="0" smtClean="0">
                <a:latin typeface="Cambria Math" panose="02040503050406030204" pitchFamily="18" charset="0"/>
                <a:ea typeface="Cambria Math" panose="02040503050406030204" pitchFamily="18" charset="0"/>
              </a:rPr>
              <a:t> and issues</a:t>
            </a:r>
            <a:endParaRPr lang="en-IN" dirty="0">
              <a:latin typeface="Cambria Math" panose="02040503050406030204" pitchFamily="18" charset="0"/>
              <a:ea typeface="Cambria Math" panose="020405030504060302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3278" y="1825625"/>
            <a:ext cx="9665444" cy="4351338"/>
          </a:xfrm>
        </p:spPr>
      </p:pic>
    </p:spTree>
    <p:extLst>
      <p:ext uri="{BB962C8B-B14F-4D97-AF65-F5344CB8AC3E}">
        <p14:creationId xmlns:p14="http://schemas.microsoft.com/office/powerpoint/2010/main" val="32894214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err="1" smtClean="0">
                <a:latin typeface="Cambria Math" panose="02040503050406030204" pitchFamily="18" charset="0"/>
                <a:ea typeface="Cambria Math" panose="02040503050406030204" pitchFamily="18" charset="0"/>
              </a:rPr>
              <a:t>Kajali</a:t>
            </a:r>
            <a:r>
              <a:rPr lang="en-US" b="1" dirty="0" smtClean="0">
                <a:latin typeface="Cambria Math" panose="02040503050406030204" pitchFamily="18" charset="0"/>
                <a:ea typeface="Cambria Math" panose="02040503050406030204" pitchFamily="18" charset="0"/>
              </a:rPr>
              <a:t> Program at Asha Kaithi Library</a:t>
            </a:r>
            <a:endParaRPr lang="en-IN" b="1" dirty="0">
              <a:latin typeface="Cambria Math" panose="02040503050406030204" pitchFamily="18" charset="0"/>
              <a:ea typeface="Cambria Math" panose="020405030504060302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4216" y="1690688"/>
            <a:ext cx="5801784" cy="435133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4835" y="1587653"/>
            <a:ext cx="4513755" cy="4557408"/>
          </a:xfrm>
          <a:prstGeom prst="rect">
            <a:avLst/>
          </a:prstGeom>
        </p:spPr>
      </p:pic>
    </p:spTree>
    <p:extLst>
      <p:ext uri="{BB962C8B-B14F-4D97-AF65-F5344CB8AC3E}">
        <p14:creationId xmlns:p14="http://schemas.microsoft.com/office/powerpoint/2010/main" val="27549733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Future Program</a:t>
            </a:r>
            <a:endParaRPr lang="en-IN" b="1" dirty="0"/>
          </a:p>
        </p:txBody>
      </p:sp>
      <p:sp>
        <p:nvSpPr>
          <p:cNvPr id="3" name="Content Placeholder 2"/>
          <p:cNvSpPr>
            <a:spLocks noGrp="1"/>
          </p:cNvSpPr>
          <p:nvPr>
            <p:ph idx="1"/>
          </p:nvPr>
        </p:nvSpPr>
        <p:spPr/>
        <p:txBody>
          <a:bodyPr/>
          <a:lstStyle/>
          <a:p>
            <a:r>
              <a:rPr lang="en-US" dirty="0" smtClean="0"/>
              <a:t>Current Year we start two new E-library and Study center at Ballia and Mau</a:t>
            </a:r>
          </a:p>
          <a:p>
            <a:endParaRPr lang="en-US" dirty="0"/>
          </a:p>
          <a:p>
            <a:r>
              <a:rPr lang="en-US" dirty="0" smtClean="0"/>
              <a:t>Enhance the system and facility at Kaithi and Chakrapanpur E-Library.</a:t>
            </a:r>
          </a:p>
          <a:p>
            <a:endParaRPr lang="en-US" dirty="0"/>
          </a:p>
          <a:p>
            <a:pPr marL="0" indent="0">
              <a:buNone/>
            </a:pPr>
            <a:endParaRPr lang="en-IN" dirty="0"/>
          </a:p>
        </p:txBody>
      </p:sp>
    </p:spTree>
    <p:extLst>
      <p:ext uri="{BB962C8B-B14F-4D97-AF65-F5344CB8AC3E}">
        <p14:creationId xmlns:p14="http://schemas.microsoft.com/office/powerpoint/2010/main" val="40496371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Cambria Math" panose="02040503050406030204" pitchFamily="18" charset="0"/>
                <a:ea typeface="Cambria Math" panose="02040503050406030204" pitchFamily="18" charset="0"/>
              </a:rPr>
              <a:t>Asha Mobile Library and Library Program</a:t>
            </a:r>
            <a:endParaRPr lang="en-IN" dirty="0">
              <a:latin typeface="Cambria Math" panose="02040503050406030204" pitchFamily="18" charset="0"/>
              <a:ea typeface="Cambria Math" panose="02040503050406030204" pitchFamily="18" charset="0"/>
            </a:endParaRPr>
          </a:p>
        </p:txBody>
      </p:sp>
      <p:sp>
        <p:nvSpPr>
          <p:cNvPr id="3" name="Content Placeholder 2"/>
          <p:cNvSpPr>
            <a:spLocks noGrp="1"/>
          </p:cNvSpPr>
          <p:nvPr>
            <p:ph idx="1"/>
          </p:nvPr>
        </p:nvSpPr>
        <p:spPr>
          <a:xfrm>
            <a:off x="838200" y="1825625"/>
            <a:ext cx="3327400" cy="4351338"/>
          </a:xfrm>
        </p:spPr>
        <p:txBody>
          <a:bodyPr>
            <a:normAutofit fontScale="85000" lnSpcReduction="20000"/>
          </a:bodyPr>
          <a:lstStyle/>
          <a:p>
            <a:pPr algn="just">
              <a:lnSpc>
                <a:spcPct val="120000"/>
              </a:lnSpc>
            </a:pPr>
            <a:r>
              <a:rPr lang="en-US" dirty="0">
                <a:latin typeface="Times New Roman" panose="02020603050405020304" pitchFamily="18" charset="0"/>
                <a:cs typeface="Times New Roman" panose="02020603050405020304" pitchFamily="18" charset="0"/>
              </a:rPr>
              <a:t>Runs 10 Mobile / Jhola Library with Government School.</a:t>
            </a:r>
          </a:p>
          <a:p>
            <a:pPr algn="just">
              <a:lnSpc>
                <a:spcPct val="120000"/>
              </a:lnSpc>
            </a:pPr>
            <a:r>
              <a:rPr lang="en-US" dirty="0">
                <a:latin typeface="Times New Roman" panose="02020603050405020304" pitchFamily="18" charset="0"/>
                <a:cs typeface="Times New Roman" panose="02020603050405020304" pitchFamily="18" charset="0"/>
              </a:rPr>
              <a:t>Runs 10 Mobile / Jhola Library in Community.</a:t>
            </a:r>
          </a:p>
          <a:p>
            <a:pPr algn="just">
              <a:lnSpc>
                <a:spcPct val="120000"/>
              </a:lnSpc>
            </a:pPr>
            <a:r>
              <a:rPr lang="en-US" dirty="0" smtClean="0">
                <a:latin typeface="Times New Roman" panose="02020603050405020304" pitchFamily="18" charset="0"/>
                <a:cs typeface="Times New Roman" panose="02020603050405020304" pitchFamily="18" charset="0"/>
              </a:rPr>
              <a:t>Our objective is to provide books (other then textbook) to children.</a:t>
            </a:r>
          </a:p>
          <a:p>
            <a:pPr algn="just">
              <a:lnSpc>
                <a:spcPct val="120000"/>
              </a:lnSpc>
            </a:pPr>
            <a:r>
              <a:rPr lang="en-US" dirty="0" smtClean="0">
                <a:latin typeface="Times New Roman" panose="02020603050405020304" pitchFamily="18" charset="0"/>
                <a:cs typeface="Times New Roman" panose="02020603050405020304" pitchFamily="18" charset="0"/>
              </a:rPr>
              <a:t>Learn with fun.</a:t>
            </a:r>
          </a:p>
          <a:p>
            <a:pPr algn="just">
              <a:lnSpc>
                <a:spcPct val="120000"/>
              </a:lnSpc>
            </a:pPr>
            <a:endParaRPr lang="en-US" dirty="0">
              <a:latin typeface="Times New Roman" panose="02020603050405020304" pitchFamily="18" charset="0"/>
              <a:cs typeface="Times New Roman" panose="02020603050405020304" pitchFamily="18" charset="0"/>
            </a:endParaRPr>
          </a:p>
          <a:p>
            <a:endParaRPr lang="en-IN"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6222" y="2152072"/>
            <a:ext cx="7845778" cy="3530600"/>
          </a:xfrm>
          <a:prstGeom prst="rect">
            <a:avLst/>
          </a:prstGeom>
        </p:spPr>
      </p:pic>
    </p:spTree>
    <p:extLst>
      <p:ext uri="{BB962C8B-B14F-4D97-AF65-F5344CB8AC3E}">
        <p14:creationId xmlns:p14="http://schemas.microsoft.com/office/powerpoint/2010/main" val="30386746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Activities in Library Program</a:t>
            </a:r>
            <a:endParaRPr lang="en-IN" dirty="0"/>
          </a:p>
        </p:txBody>
      </p:sp>
      <p:sp>
        <p:nvSpPr>
          <p:cNvPr id="3" name="Content Placeholder 2"/>
          <p:cNvSpPr>
            <a:spLocks noGrp="1"/>
          </p:cNvSpPr>
          <p:nvPr>
            <p:ph idx="1"/>
          </p:nvPr>
        </p:nvSpPr>
        <p:spPr>
          <a:xfrm>
            <a:off x="838200" y="1825625"/>
            <a:ext cx="3419764" cy="4351338"/>
          </a:xfrm>
        </p:spPr>
        <p:txBody>
          <a:bodyPr/>
          <a:lstStyle/>
          <a:p>
            <a:r>
              <a:rPr lang="en-US" dirty="0" smtClean="0"/>
              <a:t>Book Talk</a:t>
            </a:r>
          </a:p>
          <a:p>
            <a:endParaRPr lang="en-US" dirty="0"/>
          </a:p>
          <a:p>
            <a:r>
              <a:rPr lang="en-US" dirty="0" smtClean="0"/>
              <a:t>Read Aloud.</a:t>
            </a:r>
          </a:p>
          <a:p>
            <a:endParaRPr lang="en-US" dirty="0"/>
          </a:p>
          <a:p>
            <a:r>
              <a:rPr lang="en-US" dirty="0" smtClean="0"/>
              <a:t>Story Telling</a:t>
            </a:r>
          </a:p>
          <a:p>
            <a:endParaRPr lang="en-US" dirty="0"/>
          </a:p>
          <a:p>
            <a:r>
              <a:rPr lang="en-US" dirty="0" smtClean="0"/>
              <a:t>Paper Reading</a:t>
            </a:r>
          </a:p>
          <a:p>
            <a:pPr marL="0" indent="0">
              <a:buNone/>
            </a:pPr>
            <a:endParaRPr lang="en-IN"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4545" y="1690688"/>
            <a:ext cx="8091055" cy="3927764"/>
          </a:xfrm>
          <a:prstGeom prst="rect">
            <a:avLst/>
          </a:prstGeom>
        </p:spPr>
      </p:pic>
    </p:spTree>
    <p:extLst>
      <p:ext uri="{BB962C8B-B14F-4D97-AF65-F5344CB8AC3E}">
        <p14:creationId xmlns:p14="http://schemas.microsoft.com/office/powerpoint/2010/main" val="31098435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838200" y="2268970"/>
            <a:ext cx="2634673" cy="4351338"/>
          </a:xfrm>
        </p:spPr>
        <p:txBody>
          <a:bodyPr/>
          <a:lstStyle/>
          <a:p>
            <a:r>
              <a:rPr lang="en-US" dirty="0" smtClean="0"/>
              <a:t>Share Reading</a:t>
            </a:r>
          </a:p>
          <a:p>
            <a:endParaRPr lang="en-US" dirty="0"/>
          </a:p>
          <a:p>
            <a:r>
              <a:rPr lang="en-US" dirty="0" smtClean="0"/>
              <a:t>Writing</a:t>
            </a:r>
          </a:p>
          <a:p>
            <a:endParaRPr lang="en-US" dirty="0"/>
          </a:p>
          <a:p>
            <a:r>
              <a:rPr lang="en-US" dirty="0" smtClean="0"/>
              <a:t>Speaking</a:t>
            </a:r>
            <a:endParaRPr lang="en-IN"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0893" y="1825625"/>
            <a:ext cx="7765600" cy="4141066"/>
          </a:xfrm>
          <a:prstGeom prst="rect">
            <a:avLst/>
          </a:prstGeom>
        </p:spPr>
      </p:pic>
    </p:spTree>
    <p:extLst>
      <p:ext uri="{BB962C8B-B14F-4D97-AF65-F5344CB8AC3E}">
        <p14:creationId xmlns:p14="http://schemas.microsoft.com/office/powerpoint/2010/main" val="41100182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Achievement of this program</a:t>
            </a:r>
            <a:endParaRPr lang="en-IN" dirty="0"/>
          </a:p>
        </p:txBody>
      </p:sp>
      <p:sp>
        <p:nvSpPr>
          <p:cNvPr id="3" name="Content Placeholder 2"/>
          <p:cNvSpPr>
            <a:spLocks noGrp="1"/>
          </p:cNvSpPr>
          <p:nvPr>
            <p:ph idx="1"/>
          </p:nvPr>
        </p:nvSpPr>
        <p:spPr>
          <a:xfrm>
            <a:off x="110836" y="1825625"/>
            <a:ext cx="4399589" cy="4351338"/>
          </a:xfrm>
        </p:spPr>
        <p:txBody>
          <a:bodyPr>
            <a:normAutofit fontScale="77500" lnSpcReduction="20000"/>
          </a:bodyPr>
          <a:lstStyle/>
          <a:p>
            <a:r>
              <a:rPr lang="en-US" dirty="0" smtClean="0"/>
              <a:t>Children’s ability to read, write and speak ha develop</a:t>
            </a:r>
            <a:r>
              <a:rPr lang="en-IN" dirty="0" smtClean="0"/>
              <a:t>.</a:t>
            </a:r>
          </a:p>
          <a:p>
            <a:endParaRPr lang="en-US" dirty="0" smtClean="0"/>
          </a:p>
          <a:p>
            <a:r>
              <a:rPr lang="en-US" dirty="0" smtClean="0"/>
              <a:t>Children write story in own words.</a:t>
            </a:r>
          </a:p>
          <a:p>
            <a:endParaRPr lang="en-US" dirty="0"/>
          </a:p>
          <a:p>
            <a:r>
              <a:rPr lang="en-US" dirty="0" smtClean="0"/>
              <a:t>Children ask question.</a:t>
            </a:r>
          </a:p>
          <a:p>
            <a:endParaRPr lang="en-US" dirty="0"/>
          </a:p>
          <a:p>
            <a:r>
              <a:rPr lang="en-US" dirty="0" smtClean="0"/>
              <a:t>Children wants to read new books.</a:t>
            </a:r>
          </a:p>
          <a:p>
            <a:endParaRPr lang="en-US" dirty="0"/>
          </a:p>
          <a:p>
            <a:r>
              <a:rPr lang="en-IN" dirty="0"/>
              <a:t>Children will be able to be logical, imaginative and capable of solving problems that arise in life.</a:t>
            </a:r>
          </a:p>
          <a:p>
            <a:endParaRPr lang="en-IN"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4388" y="1995053"/>
            <a:ext cx="6843376" cy="3456709"/>
          </a:xfrm>
          <a:prstGeom prst="rect">
            <a:avLst/>
          </a:prstGeom>
        </p:spPr>
      </p:pic>
    </p:spTree>
    <p:extLst>
      <p:ext uri="{BB962C8B-B14F-4D97-AF65-F5344CB8AC3E}">
        <p14:creationId xmlns:p14="http://schemas.microsoft.com/office/powerpoint/2010/main" val="22242146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err="1" smtClean="0">
                <a:latin typeface="Cambria Math" panose="02040503050406030204" pitchFamily="18" charset="0"/>
                <a:ea typeface="Cambria Math" panose="02040503050406030204" pitchFamily="18" charset="0"/>
              </a:rPr>
              <a:t>Aao</a:t>
            </a:r>
            <a:r>
              <a:rPr lang="en-US" b="1" dirty="0" smtClean="0">
                <a:latin typeface="Cambria Math" panose="02040503050406030204" pitchFamily="18" charset="0"/>
                <a:ea typeface="Cambria Math" panose="02040503050406030204" pitchFamily="18" charset="0"/>
              </a:rPr>
              <a:t> </a:t>
            </a:r>
            <a:r>
              <a:rPr lang="en-US" b="1" dirty="0" err="1" smtClean="0">
                <a:latin typeface="Cambria Math" panose="02040503050406030204" pitchFamily="18" charset="0"/>
                <a:ea typeface="Cambria Math" panose="02040503050406030204" pitchFamily="18" charset="0"/>
              </a:rPr>
              <a:t>Baat</a:t>
            </a:r>
            <a:r>
              <a:rPr lang="en-US" b="1" dirty="0" smtClean="0">
                <a:latin typeface="Cambria Math" panose="02040503050406030204" pitchFamily="18" charset="0"/>
                <a:ea typeface="Cambria Math" panose="02040503050406030204" pitchFamily="18" charset="0"/>
              </a:rPr>
              <a:t> </a:t>
            </a:r>
            <a:r>
              <a:rPr lang="en-US" b="1" dirty="0" err="1" smtClean="0">
                <a:latin typeface="Cambria Math" panose="02040503050406030204" pitchFamily="18" charset="0"/>
                <a:ea typeface="Cambria Math" panose="02040503050406030204" pitchFamily="18" charset="0"/>
              </a:rPr>
              <a:t>Karein</a:t>
            </a:r>
            <a:endParaRPr lang="en-IN" b="1" dirty="0">
              <a:latin typeface="Cambria Math" panose="02040503050406030204" pitchFamily="18" charset="0"/>
              <a:ea typeface="Cambria Math" panose="02040503050406030204" pitchFamily="18" charset="0"/>
            </a:endParaRPr>
          </a:p>
        </p:txBody>
      </p:sp>
      <p:sp>
        <p:nvSpPr>
          <p:cNvPr id="4" name="Rectangle 1"/>
          <p:cNvSpPr>
            <a:spLocks noGrp="1" noChangeArrowheads="1"/>
          </p:cNvSpPr>
          <p:nvPr>
            <p:ph idx="1"/>
          </p:nvPr>
        </p:nvSpPr>
        <p:spPr bwMode="auto">
          <a:xfrm>
            <a:off x="447963" y="1626568"/>
            <a:ext cx="11744037" cy="148143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marL="0" indent="0" algn="ctr">
              <a:buNone/>
            </a:pPr>
            <a:r>
              <a:rPr lang="en-US" sz="3200" b="1" dirty="0"/>
              <a:t>Dialogue with girl students </a:t>
            </a:r>
            <a:endParaRPr lang="en-US" sz="3200" b="1" dirty="0" smtClean="0"/>
          </a:p>
          <a:p>
            <a:pPr marL="0" indent="0" algn="ctr">
              <a:buNone/>
            </a:pPr>
            <a:r>
              <a:rPr lang="en-US" sz="3200" b="1" dirty="0" smtClean="0"/>
              <a:t>(</a:t>
            </a:r>
            <a:r>
              <a:rPr lang="en-US" sz="3200" b="1" dirty="0"/>
              <a:t>on education, health, </a:t>
            </a:r>
            <a:r>
              <a:rPr lang="en-US" sz="3200" b="1" dirty="0" err="1"/>
              <a:t>h</a:t>
            </a:r>
            <a:r>
              <a:rPr lang="en-US" sz="3200" b="1" dirty="0" err="1" smtClean="0"/>
              <a:t>ygine</a:t>
            </a:r>
            <a:r>
              <a:rPr lang="en-US" sz="3200" b="1" dirty="0" smtClean="0"/>
              <a:t>, </a:t>
            </a:r>
            <a:r>
              <a:rPr lang="en-US" sz="3200" b="1" dirty="0" smtClean="0"/>
              <a:t>safety </a:t>
            </a:r>
            <a:r>
              <a:rPr lang="en-US" sz="3200" b="1" dirty="0"/>
              <a:t>and respect) </a:t>
            </a:r>
            <a:r>
              <a:rPr lang="en-IN" sz="3200" b="1" dirty="0"/>
              <a:t> </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3200" b="1" i="0" u="none" strike="noStrike" cap="none" normalizeH="0" baseline="0" dirty="0" smtClean="0">
              <a:ln>
                <a:noFill/>
              </a:ln>
              <a:solidFill>
                <a:schemeClr val="tx1"/>
              </a:solidFill>
              <a:effectLst/>
              <a:latin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8908" y="2864889"/>
            <a:ext cx="6076373" cy="3493914"/>
          </a:xfrm>
          <a:prstGeom prst="rect">
            <a:avLst/>
          </a:prstGeom>
        </p:spPr>
      </p:pic>
    </p:spTree>
    <p:extLst>
      <p:ext uri="{BB962C8B-B14F-4D97-AF65-F5344CB8AC3E}">
        <p14:creationId xmlns:p14="http://schemas.microsoft.com/office/powerpoint/2010/main" val="9435201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838200" y="1825625"/>
            <a:ext cx="5959764" cy="4351338"/>
          </a:xfrm>
        </p:spPr>
        <p:txBody>
          <a:bodyPr>
            <a:normAutofit fontScale="85000" lnSpcReduction="10000"/>
          </a:bodyPr>
          <a:lstStyle/>
          <a:p>
            <a:pPr algn="just">
              <a:lnSpc>
                <a:spcPct val="120000"/>
              </a:lnSpc>
            </a:pPr>
            <a:r>
              <a:rPr lang="en-US" dirty="0">
                <a:latin typeface="Times New Roman" panose="02020603050405020304" pitchFamily="18" charset="0"/>
                <a:cs typeface="Times New Roman" panose="02020603050405020304" pitchFamily="18" charset="0"/>
              </a:rPr>
              <a:t>Runs 4 library center at </a:t>
            </a:r>
            <a:r>
              <a:rPr lang="en-IN" dirty="0">
                <a:latin typeface="Times New Roman" panose="02020603050405020304" pitchFamily="18" charset="0"/>
                <a:cs typeface="Times New Roman" panose="02020603050405020304" pitchFamily="18" charset="0"/>
              </a:rPr>
              <a:t>Asha Kaithi, Rajwari, Mirazamurad in Varanasi and 1 Library in Dhangari village at Maharajganj.</a:t>
            </a:r>
          </a:p>
          <a:p>
            <a:pPr algn="just">
              <a:lnSpc>
                <a:spcPct val="120000"/>
              </a:lnSpc>
            </a:pPr>
            <a:r>
              <a:rPr lang="en-US" dirty="0">
                <a:latin typeface="Times New Roman" panose="02020603050405020304" pitchFamily="18" charset="0"/>
                <a:cs typeface="Times New Roman" panose="02020603050405020304" pitchFamily="18" charset="0"/>
              </a:rPr>
              <a:t>Asha provided 4 set of library to government school in </a:t>
            </a:r>
            <a:r>
              <a:rPr lang="en-US" dirty="0" smtClean="0">
                <a:latin typeface="Times New Roman" panose="02020603050405020304" pitchFamily="18" charset="0"/>
                <a:cs typeface="Times New Roman" panose="02020603050405020304" pitchFamily="18" charset="0"/>
              </a:rPr>
              <a:t>Varanasi.</a:t>
            </a:r>
          </a:p>
          <a:p>
            <a:pPr algn="just">
              <a:lnSpc>
                <a:spcPct val="120000"/>
              </a:lnSpc>
            </a:pPr>
            <a:r>
              <a:rPr lang="en-US" dirty="0" smtClean="0">
                <a:latin typeface="Times New Roman" panose="02020603050405020304" pitchFamily="18" charset="0"/>
                <a:cs typeface="Times New Roman" panose="02020603050405020304" pitchFamily="18" charset="0"/>
              </a:rPr>
              <a:t>Provide book set 100 books to 5 government school.</a:t>
            </a:r>
          </a:p>
          <a:p>
            <a:pPr algn="just">
              <a:lnSpc>
                <a:spcPct val="120000"/>
              </a:lnSpc>
            </a:pPr>
            <a:r>
              <a:rPr lang="en-US" dirty="0" smtClean="0">
                <a:latin typeface="Times New Roman" panose="02020603050405020304" pitchFamily="18" charset="0"/>
                <a:cs typeface="Times New Roman" panose="02020603050405020304" pitchFamily="18" charset="0"/>
              </a:rPr>
              <a:t>One </a:t>
            </a:r>
            <a:r>
              <a:rPr lang="en-US" dirty="0">
                <a:latin typeface="Times New Roman" panose="02020603050405020304" pitchFamily="18" charset="0"/>
                <a:cs typeface="Times New Roman" panose="02020603050405020304" pitchFamily="18" charset="0"/>
              </a:rPr>
              <a:t>set library at </a:t>
            </a:r>
            <a:r>
              <a:rPr lang="en-US" dirty="0" smtClean="0">
                <a:latin typeface="Times New Roman" panose="02020603050405020304" pitchFamily="18" charset="0"/>
                <a:cs typeface="Times New Roman" panose="02020603050405020304" pitchFamily="18" charset="0"/>
              </a:rPr>
              <a:t>Mau.</a:t>
            </a:r>
          </a:p>
          <a:p>
            <a:pPr algn="just">
              <a:lnSpc>
                <a:spcPct val="120000"/>
              </a:lnSpc>
            </a:pPr>
            <a:r>
              <a:rPr lang="en-US" dirty="0" smtClean="0">
                <a:latin typeface="Times New Roman" panose="02020603050405020304" pitchFamily="18" charset="0"/>
                <a:cs typeface="Times New Roman" panose="02020603050405020304" pitchFamily="18" charset="0"/>
              </a:rPr>
              <a:t>Two </a:t>
            </a:r>
            <a:r>
              <a:rPr lang="en-US" dirty="0">
                <a:latin typeface="Times New Roman" panose="02020603050405020304" pitchFamily="18" charset="0"/>
                <a:cs typeface="Times New Roman" panose="02020603050405020304" pitchFamily="18" charset="0"/>
              </a:rPr>
              <a:t>library at </a:t>
            </a:r>
            <a:r>
              <a:rPr lang="en-US" dirty="0" smtClean="0">
                <a:latin typeface="Times New Roman" panose="02020603050405020304" pitchFamily="18" charset="0"/>
                <a:cs typeface="Times New Roman" panose="02020603050405020304" pitchFamily="18" charset="0"/>
              </a:rPr>
              <a:t>Lucknow. </a:t>
            </a:r>
            <a:endParaRPr lang="en-IN" dirty="0">
              <a:latin typeface="Times New Roman" panose="02020603050405020304" pitchFamily="18" charset="0"/>
              <a:cs typeface="Times New Roman" panose="02020603050405020304" pitchFamily="18" charset="0"/>
            </a:endParaRPr>
          </a:p>
          <a:p>
            <a:pPr algn="just">
              <a:lnSpc>
                <a:spcPct val="120000"/>
              </a:lnSpc>
            </a:pPr>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4982" y="1825625"/>
            <a:ext cx="4890541" cy="4419600"/>
          </a:xfrm>
          <a:prstGeom prst="rect">
            <a:avLst/>
          </a:prstGeom>
        </p:spPr>
      </p:pic>
    </p:spTree>
    <p:extLst>
      <p:ext uri="{BB962C8B-B14F-4D97-AF65-F5344CB8AC3E}">
        <p14:creationId xmlns:p14="http://schemas.microsoft.com/office/powerpoint/2010/main" val="21697738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70716"/>
            <a:ext cx="4292930" cy="435133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348" y="2429163"/>
            <a:ext cx="4777409" cy="419792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1699" y="70716"/>
            <a:ext cx="5156894" cy="248775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48594" y="70716"/>
            <a:ext cx="3111522" cy="452899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48940" y="2558473"/>
            <a:ext cx="5756632" cy="3223057"/>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70146" y="4647283"/>
            <a:ext cx="4570845" cy="2268493"/>
          </a:xfrm>
          <a:prstGeom prst="rect">
            <a:avLst/>
          </a:prstGeom>
        </p:spPr>
      </p:pic>
    </p:spTree>
    <p:extLst>
      <p:ext uri="{BB962C8B-B14F-4D97-AF65-F5344CB8AC3E}">
        <p14:creationId xmlns:p14="http://schemas.microsoft.com/office/powerpoint/2010/main" val="10257780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Cambria Math" panose="02040503050406030204" pitchFamily="18" charset="0"/>
                <a:ea typeface="Cambria Math" panose="02040503050406030204" pitchFamily="18" charset="0"/>
              </a:rPr>
              <a:t>Asha </a:t>
            </a:r>
            <a:r>
              <a:rPr lang="en-US" b="1" dirty="0" err="1" smtClean="0">
                <a:latin typeface="Cambria Math" panose="02040503050406030204" pitchFamily="18" charset="0"/>
                <a:ea typeface="Cambria Math" panose="02040503050406030204" pitchFamily="18" charset="0"/>
              </a:rPr>
              <a:t>Swawlabban</a:t>
            </a:r>
            <a:r>
              <a:rPr lang="en-US" b="1" dirty="0" smtClean="0">
                <a:latin typeface="Cambria Math" panose="02040503050406030204" pitchFamily="18" charset="0"/>
                <a:ea typeface="Cambria Math" panose="02040503050406030204" pitchFamily="18" charset="0"/>
              </a:rPr>
              <a:t> Kendra</a:t>
            </a:r>
            <a:endParaRPr lang="en-IN" b="1" dirty="0">
              <a:latin typeface="Cambria Math" panose="02040503050406030204" pitchFamily="18" charset="0"/>
              <a:ea typeface="Cambria Math" panose="02040503050406030204" pitchFamily="18" charset="0"/>
            </a:endParaRPr>
          </a:p>
        </p:txBody>
      </p:sp>
      <p:sp>
        <p:nvSpPr>
          <p:cNvPr id="3" name="Content Placeholder 2"/>
          <p:cNvSpPr>
            <a:spLocks noGrp="1"/>
          </p:cNvSpPr>
          <p:nvPr>
            <p:ph idx="1"/>
          </p:nvPr>
        </p:nvSpPr>
        <p:spPr>
          <a:xfrm>
            <a:off x="838200" y="1690688"/>
            <a:ext cx="3909291" cy="4351338"/>
          </a:xfrm>
        </p:spPr>
        <p:txBody>
          <a:bodyPr/>
          <a:lstStyle/>
          <a:p>
            <a:r>
              <a:rPr lang="en-US" dirty="0" smtClean="0"/>
              <a:t>Run 3 Sewing Center</a:t>
            </a:r>
          </a:p>
          <a:p>
            <a:endParaRPr lang="en-US" dirty="0" smtClean="0"/>
          </a:p>
          <a:p>
            <a:r>
              <a:rPr lang="en-US" dirty="0" smtClean="0"/>
              <a:t>To Provide skill.</a:t>
            </a:r>
          </a:p>
          <a:p>
            <a:endParaRPr lang="en-US" dirty="0" smtClean="0"/>
          </a:p>
          <a:p>
            <a:r>
              <a:rPr lang="en-US" dirty="0" smtClean="0"/>
              <a:t>To motivate girls for self reliance.</a:t>
            </a:r>
          </a:p>
          <a:p>
            <a:endParaRPr lang="en-IN"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8546" y="1611744"/>
            <a:ext cx="6797964" cy="3823855"/>
          </a:xfrm>
          <a:prstGeom prst="rect">
            <a:avLst/>
          </a:prstGeom>
        </p:spPr>
      </p:pic>
    </p:spTree>
    <p:extLst>
      <p:ext uri="{BB962C8B-B14F-4D97-AF65-F5344CB8AC3E}">
        <p14:creationId xmlns:p14="http://schemas.microsoft.com/office/powerpoint/2010/main" val="8338191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38399" y="4507345"/>
            <a:ext cx="6567056" cy="3350635"/>
          </a:xfrm>
        </p:spPr>
        <p:txBody>
          <a:bodyPr>
            <a:normAutofit/>
          </a:bodyPr>
          <a:lstStyle/>
          <a:p>
            <a:r>
              <a:rPr lang="en-US" dirty="0" smtClean="0"/>
              <a:t>Sewing center at Asha Kaithi, Varanasi.</a:t>
            </a:r>
          </a:p>
          <a:p>
            <a:r>
              <a:rPr lang="en-US" dirty="0" smtClean="0"/>
              <a:t>Sewing center at </a:t>
            </a:r>
            <a:r>
              <a:rPr lang="en-US" dirty="0" err="1" smtClean="0"/>
              <a:t>Adarsh</a:t>
            </a:r>
            <a:r>
              <a:rPr lang="en-US" dirty="0" smtClean="0"/>
              <a:t> Nagar, Varanasi.</a:t>
            </a:r>
          </a:p>
          <a:p>
            <a:r>
              <a:rPr lang="en-US" dirty="0" smtClean="0"/>
              <a:t>Sewing center at </a:t>
            </a:r>
            <a:r>
              <a:rPr lang="en-US" dirty="0" err="1" smtClean="0"/>
              <a:t>Mogalaveer</a:t>
            </a:r>
            <a:r>
              <a:rPr lang="en-US" dirty="0" smtClean="0"/>
              <a:t>, Varanasi.</a:t>
            </a:r>
            <a:endParaRPr lang="en-IN"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2690" y="177224"/>
            <a:ext cx="7278255" cy="4094018"/>
          </a:xfrm>
          <a:prstGeom prst="rect">
            <a:avLst/>
          </a:prstGeom>
        </p:spPr>
      </p:pic>
    </p:spTree>
    <p:extLst>
      <p:ext uri="{BB962C8B-B14F-4D97-AF65-F5344CB8AC3E}">
        <p14:creationId xmlns:p14="http://schemas.microsoft.com/office/powerpoint/2010/main" val="19301077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145" y="365125"/>
            <a:ext cx="11113655" cy="1325563"/>
          </a:xfrm>
        </p:spPr>
        <p:txBody>
          <a:bodyPr/>
          <a:lstStyle/>
          <a:p>
            <a:r>
              <a:rPr lang="en-US" dirty="0" smtClean="0">
                <a:latin typeface="Cambria Math" panose="02040503050406030204" pitchFamily="18" charset="0"/>
                <a:ea typeface="Cambria Math" panose="02040503050406030204" pitchFamily="18" charset="0"/>
              </a:rPr>
              <a:t>Beautician Training Program at </a:t>
            </a:r>
            <a:r>
              <a:rPr lang="en-US" dirty="0" err="1" smtClean="0">
                <a:latin typeface="Cambria Math" panose="02040503050406030204" pitchFamily="18" charset="0"/>
                <a:ea typeface="Cambria Math" panose="02040503050406030204" pitchFamily="18" charset="0"/>
              </a:rPr>
              <a:t>Adarsh</a:t>
            </a:r>
            <a:r>
              <a:rPr lang="en-US" dirty="0" smtClean="0">
                <a:latin typeface="Cambria Math" panose="02040503050406030204" pitchFamily="18" charset="0"/>
                <a:ea typeface="Cambria Math" panose="02040503050406030204" pitchFamily="18" charset="0"/>
              </a:rPr>
              <a:t> Nagar</a:t>
            </a:r>
            <a:endParaRPr lang="en-IN" dirty="0">
              <a:latin typeface="Cambria Math" panose="02040503050406030204" pitchFamily="18" charset="0"/>
              <a:ea typeface="Cambria Math" panose="02040503050406030204" pitchFamily="18"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58596" y="1825625"/>
            <a:ext cx="9674808" cy="4351338"/>
          </a:xfrm>
        </p:spPr>
      </p:pic>
    </p:spTree>
    <p:extLst>
      <p:ext uri="{BB962C8B-B14F-4D97-AF65-F5344CB8AC3E}">
        <p14:creationId xmlns:p14="http://schemas.microsoft.com/office/powerpoint/2010/main" val="31376039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b="1" dirty="0" smtClean="0">
                <a:latin typeface="Cambria Math" panose="02040503050406030204" pitchFamily="18" charset="0"/>
                <a:ea typeface="Cambria Math" panose="02040503050406030204" pitchFamily="18" charset="0"/>
              </a:rPr>
              <a:t>Pad Bank</a:t>
            </a:r>
            <a:endParaRPr lang="en-IN" sz="4800" b="1" dirty="0">
              <a:latin typeface="Cambria Math" panose="02040503050406030204" pitchFamily="18" charset="0"/>
              <a:ea typeface="Cambria Math" panose="02040503050406030204" pitchFamily="18" charset="0"/>
            </a:endParaRPr>
          </a:p>
        </p:txBody>
      </p:sp>
      <p:sp>
        <p:nvSpPr>
          <p:cNvPr id="3" name="Content Placeholder 2"/>
          <p:cNvSpPr>
            <a:spLocks noGrp="1"/>
          </p:cNvSpPr>
          <p:nvPr>
            <p:ph idx="1"/>
          </p:nvPr>
        </p:nvSpPr>
        <p:spPr>
          <a:xfrm>
            <a:off x="1918854" y="1973407"/>
            <a:ext cx="4583545" cy="4351338"/>
          </a:xfrm>
        </p:spPr>
        <p:txBody>
          <a:bodyPr>
            <a:normAutofit/>
          </a:bodyPr>
          <a:lstStyle/>
          <a:p>
            <a:r>
              <a:rPr lang="en-US" dirty="0" smtClean="0"/>
              <a:t>Easily availability of sanitary pad.</a:t>
            </a:r>
          </a:p>
          <a:p>
            <a:endParaRPr lang="en-US" dirty="0"/>
          </a:p>
          <a:p>
            <a:r>
              <a:rPr lang="en-US" dirty="0"/>
              <a:t>45 girls are members in pad bank</a:t>
            </a:r>
            <a:r>
              <a:rPr lang="en-US" dirty="0" smtClean="0"/>
              <a:t>.</a:t>
            </a:r>
          </a:p>
          <a:p>
            <a:endParaRPr lang="en-US" dirty="0" smtClean="0"/>
          </a:p>
          <a:p>
            <a:r>
              <a:rPr lang="en-US" dirty="0" smtClean="0"/>
              <a:t>40 percent of cost bear by organization.</a:t>
            </a:r>
            <a:endParaRPr lang="en-US" dirty="0"/>
          </a:p>
          <a:p>
            <a:endParaRPr lang="en-US" dirty="0" smtClean="0"/>
          </a:p>
          <a:p>
            <a:endParaRPr lang="en-US" dirty="0"/>
          </a:p>
          <a:p>
            <a:endParaRPr lang="en-US" dirty="0" smtClean="0"/>
          </a:p>
          <a:p>
            <a:pPr marL="0" indent="0">
              <a:buNone/>
            </a:pPr>
            <a:endParaRPr lang="en-US" dirty="0" smtClean="0"/>
          </a:p>
          <a:p>
            <a:endParaRPr lang="en-US" dirty="0" smtClean="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79491" y="1542906"/>
            <a:ext cx="3893668" cy="5044428"/>
          </a:xfrm>
          <a:prstGeom prst="rect">
            <a:avLst/>
          </a:prstGeom>
        </p:spPr>
      </p:pic>
    </p:spTree>
    <p:extLst>
      <p:ext uri="{BB962C8B-B14F-4D97-AF65-F5344CB8AC3E}">
        <p14:creationId xmlns:p14="http://schemas.microsoft.com/office/powerpoint/2010/main" val="29014286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Cambria Math" panose="02040503050406030204" pitchFamily="18" charset="0"/>
                <a:ea typeface="Cambria Math" panose="02040503050406030204" pitchFamily="18" charset="0"/>
              </a:rPr>
              <a:t>Samvidhan Ki </a:t>
            </a:r>
            <a:r>
              <a:rPr lang="en-US" b="1" dirty="0" err="1" smtClean="0">
                <a:latin typeface="Cambria Math" panose="02040503050406030204" pitchFamily="18" charset="0"/>
                <a:ea typeface="Cambria Math" panose="02040503050406030204" pitchFamily="18" charset="0"/>
              </a:rPr>
              <a:t>baat</a:t>
            </a:r>
            <a:r>
              <a:rPr lang="en-US" b="1" dirty="0" smtClean="0">
                <a:latin typeface="Cambria Math" panose="02040503050406030204" pitchFamily="18" charset="0"/>
                <a:ea typeface="Cambria Math" panose="02040503050406030204" pitchFamily="18" charset="0"/>
              </a:rPr>
              <a:t> Kathputali </a:t>
            </a:r>
            <a:r>
              <a:rPr lang="en-US" b="1" dirty="0" err="1" smtClean="0">
                <a:latin typeface="Cambria Math" panose="02040503050406030204" pitchFamily="18" charset="0"/>
                <a:ea typeface="Cambria Math" panose="02040503050406030204" pitchFamily="18" charset="0"/>
              </a:rPr>
              <a:t>ke</a:t>
            </a:r>
            <a:r>
              <a:rPr lang="en-US" b="1" dirty="0" smtClean="0">
                <a:latin typeface="Cambria Math" panose="02040503050406030204" pitchFamily="18" charset="0"/>
                <a:ea typeface="Cambria Math" panose="02040503050406030204" pitchFamily="18" charset="0"/>
              </a:rPr>
              <a:t> </a:t>
            </a:r>
            <a:r>
              <a:rPr lang="en-US" b="1" dirty="0" err="1" smtClean="0">
                <a:latin typeface="Cambria Math" panose="02040503050406030204" pitchFamily="18" charset="0"/>
                <a:ea typeface="Cambria Math" panose="02040503050406030204" pitchFamily="18" charset="0"/>
              </a:rPr>
              <a:t>Sath</a:t>
            </a:r>
            <a:endParaRPr lang="en-IN" b="1" dirty="0">
              <a:latin typeface="Cambria Math" panose="02040503050406030204" pitchFamily="18" charset="0"/>
              <a:ea typeface="Cambria Math" panose="02040503050406030204" pitchFamily="18" charset="0"/>
            </a:endParaRPr>
          </a:p>
        </p:txBody>
      </p:sp>
      <p:sp>
        <p:nvSpPr>
          <p:cNvPr id="3" name="Content Placeholder 2"/>
          <p:cNvSpPr>
            <a:spLocks noGrp="1"/>
          </p:cNvSpPr>
          <p:nvPr>
            <p:ph idx="1"/>
          </p:nvPr>
        </p:nvSpPr>
        <p:spPr>
          <a:xfrm>
            <a:off x="838200" y="1825625"/>
            <a:ext cx="2690091" cy="4351338"/>
          </a:xfrm>
        </p:spPr>
        <p:txBody>
          <a:bodyPr/>
          <a:lstStyle/>
          <a:p>
            <a:r>
              <a:rPr lang="en-US" dirty="0" smtClean="0"/>
              <a:t>Organize program in school.</a:t>
            </a:r>
          </a:p>
          <a:p>
            <a:endParaRPr lang="en-US" dirty="0"/>
          </a:p>
          <a:p>
            <a:r>
              <a:rPr lang="en-US" dirty="0" smtClean="0"/>
              <a:t>Kathputali play based on Samvidhan awareness.</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8291" y="1505526"/>
            <a:ext cx="4833697" cy="362527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99927" y="3595256"/>
            <a:ext cx="4350326" cy="3262744"/>
          </a:xfrm>
          <a:prstGeom prst="rect">
            <a:avLst/>
          </a:prstGeom>
        </p:spPr>
      </p:pic>
    </p:spTree>
    <p:extLst>
      <p:ext uri="{BB962C8B-B14F-4D97-AF65-F5344CB8AC3E}">
        <p14:creationId xmlns:p14="http://schemas.microsoft.com/office/powerpoint/2010/main" val="13358725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Cambria Math" panose="02040503050406030204" pitchFamily="18" charset="0"/>
                <a:ea typeface="Cambria Math" panose="02040503050406030204" pitchFamily="18" charset="0"/>
              </a:rPr>
              <a:t>Samvidhan Poster Display.</a:t>
            </a:r>
            <a:br>
              <a:rPr lang="en-US" b="1" dirty="0">
                <a:latin typeface="Cambria Math" panose="02040503050406030204" pitchFamily="18" charset="0"/>
                <a:ea typeface="Cambria Math" panose="02040503050406030204" pitchFamily="18" charset="0"/>
              </a:rPr>
            </a:br>
            <a:endParaRPr lang="en-IN" b="1" dirty="0">
              <a:latin typeface="Cambria Math" panose="02040503050406030204" pitchFamily="18" charset="0"/>
              <a:ea typeface="Cambria Math" panose="02040503050406030204" pitchFamily="18" charset="0"/>
            </a:endParaRPr>
          </a:p>
        </p:txBody>
      </p:sp>
      <p:sp>
        <p:nvSpPr>
          <p:cNvPr id="3" name="Content Placeholder 2"/>
          <p:cNvSpPr>
            <a:spLocks noGrp="1"/>
          </p:cNvSpPr>
          <p:nvPr>
            <p:ph idx="1"/>
          </p:nvPr>
        </p:nvSpPr>
        <p:spPr>
          <a:xfrm>
            <a:off x="838200" y="1825625"/>
            <a:ext cx="2468418" cy="4351338"/>
          </a:xfrm>
        </p:spPr>
        <p:txBody>
          <a:bodyPr/>
          <a:lstStyle/>
          <a:p>
            <a:pPr marL="0" indent="0">
              <a:buNone/>
            </a:pPr>
            <a:endParaRPr lang="en-US" dirty="0"/>
          </a:p>
          <a:p>
            <a:endParaRPr lang="en-IN"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572489"/>
            <a:ext cx="4793673" cy="359525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1873" y="2770910"/>
            <a:ext cx="5018424" cy="3763818"/>
          </a:xfrm>
          <a:prstGeom prst="rect">
            <a:avLst/>
          </a:prstGeom>
        </p:spPr>
      </p:pic>
    </p:spTree>
    <p:extLst>
      <p:ext uri="{BB962C8B-B14F-4D97-AF65-F5344CB8AC3E}">
        <p14:creationId xmlns:p14="http://schemas.microsoft.com/office/powerpoint/2010/main" val="34855793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Cambria Math" panose="02040503050406030204" pitchFamily="18" charset="0"/>
                <a:ea typeface="Cambria Math" panose="02040503050406030204" pitchFamily="18" charset="0"/>
              </a:rPr>
              <a:t>Discussion on play and Samvidhan</a:t>
            </a:r>
            <a:endParaRPr lang="en-IN" dirty="0">
              <a:latin typeface="Cambria Math" panose="02040503050406030204" pitchFamily="18" charset="0"/>
              <a:ea typeface="Cambria Math" panose="020405030504060302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4216" y="1825625"/>
            <a:ext cx="5801784" cy="435133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1948" y="2503055"/>
            <a:ext cx="5864164" cy="2788082"/>
          </a:xfrm>
          <a:prstGeom prst="rect">
            <a:avLst/>
          </a:prstGeom>
        </p:spPr>
      </p:pic>
    </p:spTree>
    <p:extLst>
      <p:ext uri="{BB962C8B-B14F-4D97-AF65-F5344CB8AC3E}">
        <p14:creationId xmlns:p14="http://schemas.microsoft.com/office/powerpoint/2010/main" val="36712321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lstStyle/>
          <a:p>
            <a:pPr algn="ctr"/>
            <a:r>
              <a:rPr lang="en-US" b="1" dirty="0" smtClean="0">
                <a:latin typeface="Cambria Math" panose="02040503050406030204" pitchFamily="18" charset="0"/>
                <a:ea typeface="Cambria Math" panose="02040503050406030204" pitchFamily="18" charset="0"/>
              </a:rPr>
              <a:t>Jan </a:t>
            </a:r>
            <a:r>
              <a:rPr lang="en-US" b="1" dirty="0" err="1" smtClean="0">
                <a:latin typeface="Cambria Math" panose="02040503050406030204" pitchFamily="18" charset="0"/>
                <a:ea typeface="Cambria Math" panose="02040503050406030204" pitchFamily="18" charset="0"/>
              </a:rPr>
              <a:t>Samvad</a:t>
            </a:r>
            <a:r>
              <a:rPr lang="en-US" b="1" dirty="0" smtClean="0">
                <a:latin typeface="Cambria Math" panose="02040503050406030204" pitchFamily="18" charset="0"/>
                <a:ea typeface="Cambria Math" panose="02040503050406030204" pitchFamily="18" charset="0"/>
              </a:rPr>
              <a:t> Program for Health and Education</a:t>
            </a:r>
            <a:endParaRPr lang="en-IN" b="1" dirty="0">
              <a:latin typeface="Cambria Math" panose="02040503050406030204" pitchFamily="18" charset="0"/>
              <a:ea typeface="Cambria Math" panose="02040503050406030204" pitchFamily="18" charset="0"/>
            </a:endParaRPr>
          </a:p>
        </p:txBody>
      </p:sp>
      <p:sp>
        <p:nvSpPr>
          <p:cNvPr id="3" name="Content Placeholder 2"/>
          <p:cNvSpPr>
            <a:spLocks noGrp="1"/>
          </p:cNvSpPr>
          <p:nvPr>
            <p:ph idx="1"/>
          </p:nvPr>
        </p:nvSpPr>
        <p:spPr>
          <a:xfrm>
            <a:off x="838200" y="1825625"/>
            <a:ext cx="4491182" cy="4351338"/>
          </a:xfrm>
        </p:spPr>
        <p:txBody>
          <a:bodyPr/>
          <a:lstStyle/>
          <a:p>
            <a:r>
              <a:rPr lang="en-US" dirty="0" smtClean="0"/>
              <a:t>For better and free common school system.</a:t>
            </a:r>
          </a:p>
          <a:p>
            <a:endParaRPr lang="en-US" dirty="0" smtClean="0"/>
          </a:p>
          <a:p>
            <a:r>
              <a:rPr lang="en-US" dirty="0" smtClean="0"/>
              <a:t>For provide better and free health to all.</a:t>
            </a:r>
          </a:p>
          <a:p>
            <a:endParaRPr lang="en-US" dirty="0"/>
          </a:p>
          <a:p>
            <a:r>
              <a:rPr lang="en-US" dirty="0" smtClean="0"/>
              <a:t>For provide employment to every person who want to work. </a:t>
            </a:r>
          </a:p>
          <a:p>
            <a:endParaRPr lang="en-IN"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6194" y="1555966"/>
            <a:ext cx="3557155" cy="4742873"/>
          </a:xfrm>
          <a:prstGeom prst="rect">
            <a:avLst/>
          </a:prstGeom>
        </p:spPr>
      </p:pic>
    </p:spTree>
    <p:extLst>
      <p:ext uri="{BB962C8B-B14F-4D97-AF65-F5344CB8AC3E}">
        <p14:creationId xmlns:p14="http://schemas.microsoft.com/office/powerpoint/2010/main" val="574784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17707"/>
            <a:ext cx="10515600" cy="1325563"/>
          </a:xfrm>
        </p:spPr>
        <p:txBody>
          <a:bodyPr>
            <a:noAutofit/>
          </a:bodyPr>
          <a:lstStyle/>
          <a:p>
            <a:pPr algn="ctr"/>
            <a:r>
              <a:rPr lang="en-IN" sz="2800" b="1" dirty="0">
                <a:latin typeface="Cambria Math" panose="02040503050406030204" pitchFamily="18" charset="0"/>
                <a:ea typeface="Cambria Math" panose="02040503050406030204" pitchFamily="18" charset="0"/>
              </a:rPr>
              <a:t>The objective of this program is to make girls and women aware of their body structure and topics like health</a:t>
            </a:r>
            <a:r>
              <a:rPr lang="en-IN" sz="2800" b="1" dirty="0" smtClean="0">
                <a:latin typeface="Cambria Math" panose="02040503050406030204" pitchFamily="18" charset="0"/>
                <a:ea typeface="Cambria Math" panose="02040503050406030204" pitchFamily="18" charset="0"/>
              </a:rPr>
              <a:t>, </a:t>
            </a:r>
            <a:r>
              <a:rPr lang="en-IN" sz="2800" b="1" dirty="0" err="1" smtClean="0">
                <a:latin typeface="Cambria Math" panose="02040503050406030204" pitchFamily="18" charset="0"/>
                <a:ea typeface="Cambria Math" panose="02040503050406030204" pitchFamily="18" charset="0"/>
              </a:rPr>
              <a:t>hygine</a:t>
            </a:r>
            <a:r>
              <a:rPr lang="en-IN" sz="2800" b="1" dirty="0" smtClean="0">
                <a:latin typeface="Cambria Math" panose="02040503050406030204" pitchFamily="18" charset="0"/>
                <a:ea typeface="Cambria Math" panose="02040503050406030204" pitchFamily="18" charset="0"/>
              </a:rPr>
              <a:t>, </a:t>
            </a:r>
            <a:r>
              <a:rPr lang="en-IN" sz="2800" b="1" dirty="0">
                <a:latin typeface="Cambria Math" panose="02040503050406030204" pitchFamily="18" charset="0"/>
                <a:ea typeface="Cambria Math" panose="02040503050406030204" pitchFamily="18" charset="0"/>
              </a:rPr>
              <a:t>nutrition and rights.</a:t>
            </a:r>
            <a:br>
              <a:rPr lang="en-IN" sz="2800" b="1" dirty="0">
                <a:latin typeface="Cambria Math" panose="02040503050406030204" pitchFamily="18" charset="0"/>
                <a:ea typeface="Cambria Math" panose="02040503050406030204" pitchFamily="18" charset="0"/>
              </a:rPr>
            </a:br>
            <a:r>
              <a:rPr lang="en-IN" sz="2800" b="1" dirty="0">
                <a:latin typeface="Cambria Math" panose="02040503050406030204" pitchFamily="18" charset="0"/>
                <a:ea typeface="Cambria Math" panose="02040503050406030204" pitchFamily="18" charset="0"/>
              </a:rPr>
              <a:t> </a:t>
            </a:r>
            <a:br>
              <a:rPr lang="en-IN" sz="2800" b="1" dirty="0">
                <a:latin typeface="Cambria Math" panose="02040503050406030204" pitchFamily="18" charset="0"/>
                <a:ea typeface="Cambria Math" panose="02040503050406030204" pitchFamily="18" charset="0"/>
              </a:rPr>
            </a:br>
            <a:endParaRPr lang="en-IN" sz="2800" b="1" dirty="0">
              <a:latin typeface="Cambria Math" panose="02040503050406030204" pitchFamily="18" charset="0"/>
              <a:ea typeface="Cambria Math" panose="020405030504060302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80995" y="1825625"/>
            <a:ext cx="9630010" cy="4351338"/>
          </a:xfrm>
        </p:spPr>
      </p:pic>
    </p:spTree>
    <p:extLst>
      <p:ext uri="{BB962C8B-B14F-4D97-AF65-F5344CB8AC3E}">
        <p14:creationId xmlns:p14="http://schemas.microsoft.com/office/powerpoint/2010/main" val="31125768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Cambria" panose="02040503050406030204" pitchFamily="18" charset="0"/>
                <a:ea typeface="Cambria" panose="02040503050406030204" pitchFamily="18" charset="0"/>
              </a:rPr>
              <a:t>Poster </a:t>
            </a:r>
            <a:r>
              <a:rPr lang="en-US" b="1" dirty="0">
                <a:latin typeface="Cambria" panose="02040503050406030204" pitchFamily="18" charset="0"/>
                <a:ea typeface="Cambria" panose="02040503050406030204" pitchFamily="18" charset="0"/>
              </a:rPr>
              <a:t>of 50 Great Personalities </a:t>
            </a:r>
            <a:endParaRPr lang="en-IN" b="1" dirty="0">
              <a:latin typeface="Cambria" panose="02040503050406030204" pitchFamily="18" charset="0"/>
              <a:ea typeface="Cambria" panose="02040503050406030204" pitchFamily="18" charset="0"/>
            </a:endParaRPr>
          </a:p>
        </p:txBody>
      </p:sp>
      <p:sp>
        <p:nvSpPr>
          <p:cNvPr id="5" name="Content Placeholder 4"/>
          <p:cNvSpPr>
            <a:spLocks noGrp="1"/>
          </p:cNvSpPr>
          <p:nvPr>
            <p:ph idx="1"/>
          </p:nvPr>
        </p:nvSpPr>
        <p:spPr>
          <a:xfrm>
            <a:off x="838200" y="1825625"/>
            <a:ext cx="5242560" cy="4351338"/>
          </a:xfrm>
        </p:spPr>
        <p:txBody>
          <a:bodyPr/>
          <a:lstStyle/>
          <a:p>
            <a:r>
              <a:rPr lang="en-US" dirty="0" smtClean="0">
                <a:latin typeface="Times New Roman" panose="02020603050405020304" pitchFamily="18" charset="0"/>
                <a:cs typeface="Times New Roman" panose="02020603050405020304" pitchFamily="18" charset="0"/>
              </a:rPr>
              <a:t>In </a:t>
            </a:r>
            <a:r>
              <a:rPr lang="en-US" dirty="0" smtClean="0">
                <a:latin typeface="Times New Roman" panose="02020603050405020304" pitchFamily="18" charset="0"/>
                <a:cs typeface="Times New Roman" panose="02020603050405020304" pitchFamily="18" charset="0"/>
              </a:rPr>
              <a:t>10 </a:t>
            </a:r>
            <a:r>
              <a:rPr lang="en-US" dirty="0" smtClean="0">
                <a:latin typeface="Times New Roman" panose="02020603050405020304" pitchFamily="18" charset="0"/>
                <a:cs typeface="Times New Roman" panose="02020603050405020304" pitchFamily="18" charset="0"/>
              </a:rPr>
              <a:t>Government School Asha Provide and Display 50 Great Personalities Poster.</a:t>
            </a:r>
          </a:p>
          <a:p>
            <a:r>
              <a:rPr lang="en-US" dirty="0" smtClean="0">
                <a:latin typeface="Times New Roman" panose="02020603050405020304" pitchFamily="18" charset="0"/>
                <a:cs typeface="Times New Roman" panose="02020603050405020304" pitchFamily="18" charset="0"/>
              </a:rPr>
              <a:t>Our Aim that Children known these personalities and school also take step to provide knowledge about then on there birth and death anniversary Dates.</a:t>
            </a:r>
            <a:endParaRPr lang="en-IN"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8256" y="2203704"/>
            <a:ext cx="6096000" cy="2947164"/>
          </a:xfrm>
          <a:prstGeom prst="rect">
            <a:avLst/>
          </a:prstGeom>
        </p:spPr>
      </p:pic>
    </p:spTree>
    <p:extLst>
      <p:ext uri="{BB962C8B-B14F-4D97-AF65-F5344CB8AC3E}">
        <p14:creationId xmlns:p14="http://schemas.microsoft.com/office/powerpoint/2010/main" val="26404265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1180" y="1825625"/>
            <a:ext cx="9669640" cy="4351338"/>
          </a:xfrm>
        </p:spPr>
      </p:pic>
    </p:spTree>
    <p:extLst>
      <p:ext uri="{BB962C8B-B14F-4D97-AF65-F5344CB8AC3E}">
        <p14:creationId xmlns:p14="http://schemas.microsoft.com/office/powerpoint/2010/main" val="3235505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016" y="365125"/>
            <a:ext cx="11914632" cy="1325563"/>
          </a:xfrm>
        </p:spPr>
        <p:txBody>
          <a:bodyPr>
            <a:normAutofit/>
          </a:bodyPr>
          <a:lstStyle/>
          <a:p>
            <a:r>
              <a:rPr lang="en-US" sz="4000" b="1" dirty="0" smtClean="0">
                <a:latin typeface="Cambria" panose="02040503050406030204" pitchFamily="18" charset="0"/>
                <a:ea typeface="Cambria" panose="02040503050406030204" pitchFamily="18" charset="0"/>
              </a:rPr>
              <a:t>Workshop on </a:t>
            </a:r>
            <a:r>
              <a:rPr lang="en-US" sz="4000" b="1" dirty="0" err="1" smtClean="0">
                <a:latin typeface="Cambria" panose="02040503050406030204" pitchFamily="18" charset="0"/>
                <a:ea typeface="Cambria" panose="02040503050406030204" pitchFamily="18" charset="0"/>
              </a:rPr>
              <a:t>Vishmukt</a:t>
            </a:r>
            <a:r>
              <a:rPr lang="en-US" sz="4000" b="1" dirty="0" smtClean="0">
                <a:latin typeface="Cambria" panose="02040503050406030204" pitchFamily="18" charset="0"/>
                <a:ea typeface="Cambria" panose="02040503050406030204" pitchFamily="18" charset="0"/>
              </a:rPr>
              <a:t> </a:t>
            </a:r>
            <a:r>
              <a:rPr lang="en-US" sz="4000" b="1" dirty="0" err="1" smtClean="0">
                <a:latin typeface="Cambria" panose="02040503050406030204" pitchFamily="18" charset="0"/>
                <a:ea typeface="Cambria" panose="02040503050406030204" pitchFamily="18" charset="0"/>
              </a:rPr>
              <a:t>Kheti</a:t>
            </a:r>
            <a:r>
              <a:rPr lang="en-US" sz="4000" b="1" dirty="0" smtClean="0">
                <a:latin typeface="Cambria" panose="02040503050406030204" pitchFamily="18" charset="0"/>
                <a:ea typeface="Cambria" panose="02040503050406030204" pitchFamily="18" charset="0"/>
              </a:rPr>
              <a:t> / Organic Farming </a:t>
            </a:r>
            <a:endParaRPr lang="en-IN" sz="4000" b="1" dirty="0">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a:xfrm>
            <a:off x="838200" y="1825625"/>
            <a:ext cx="5091545" cy="4351338"/>
          </a:xfrm>
        </p:spPr>
        <p:txBody>
          <a:bodyPr/>
          <a:lstStyle/>
          <a:p>
            <a:r>
              <a:rPr lang="en-US" dirty="0" smtClean="0"/>
              <a:t>To Aware Farmers.</a:t>
            </a:r>
          </a:p>
          <a:p>
            <a:endParaRPr lang="en-US" dirty="0" smtClean="0"/>
          </a:p>
          <a:p>
            <a:r>
              <a:rPr lang="en-US" dirty="0" smtClean="0"/>
              <a:t>Provide Better Food Materials.</a:t>
            </a:r>
          </a:p>
          <a:p>
            <a:endParaRPr lang="en-US" dirty="0" smtClean="0"/>
          </a:p>
          <a:p>
            <a:r>
              <a:rPr lang="en-US" dirty="0" smtClean="0"/>
              <a:t>Use Minimum fertilizer and pesticide in agriculture.</a:t>
            </a:r>
          </a:p>
          <a:p>
            <a:endParaRPr lang="en-US" dirty="0" smtClean="0"/>
          </a:p>
          <a:p>
            <a:r>
              <a:rPr lang="en-US" dirty="0" smtClean="0"/>
              <a:t>Minimize the cost of Farming.</a:t>
            </a:r>
          </a:p>
          <a:p>
            <a:endParaRPr lang="en-IN" dirty="0"/>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5423" y="1482771"/>
            <a:ext cx="3653849" cy="4351338"/>
          </a:xfrm>
          <a:prstGeom prst="rect">
            <a:avLst/>
          </a:prstGeom>
        </p:spPr>
      </p:pic>
    </p:spTree>
    <p:extLst>
      <p:ext uri="{BB962C8B-B14F-4D97-AF65-F5344CB8AC3E}">
        <p14:creationId xmlns:p14="http://schemas.microsoft.com/office/powerpoint/2010/main" val="26353228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842" y="0"/>
            <a:ext cx="3485038" cy="1325563"/>
          </a:xfrm>
        </p:spPr>
        <p:txBody>
          <a:bodyPr>
            <a:normAutofit fontScale="90000"/>
          </a:bodyPr>
          <a:lstStyle/>
          <a:p>
            <a:r>
              <a:rPr lang="en-US" b="1" dirty="0" smtClean="0">
                <a:latin typeface="Cambria" panose="02040503050406030204" pitchFamily="18" charset="0"/>
                <a:ea typeface="Cambria" panose="02040503050406030204" pitchFamily="18" charset="0"/>
              </a:rPr>
              <a:t>In Newspaper	</a:t>
            </a:r>
            <a:endParaRPr lang="en-IN" b="1" dirty="0">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0945" y="3758363"/>
            <a:ext cx="3867019" cy="2722697"/>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164" y="1593537"/>
            <a:ext cx="2889716" cy="477269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2218" y="238114"/>
            <a:ext cx="8324809" cy="3520249"/>
          </a:xfrm>
          <a:prstGeom prst="rect">
            <a:avLst/>
          </a:prstGeom>
        </p:spPr>
      </p:pic>
    </p:spTree>
    <p:extLst>
      <p:ext uri="{BB962C8B-B14F-4D97-AF65-F5344CB8AC3E}">
        <p14:creationId xmlns:p14="http://schemas.microsoft.com/office/powerpoint/2010/main" val="37306286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Cambria" panose="02040503050406030204" pitchFamily="18" charset="0"/>
                <a:ea typeface="Cambria" panose="02040503050406030204" pitchFamily="18" charset="0"/>
              </a:rPr>
              <a:t>Eye Camp at Asha Kaithi Center</a:t>
            </a:r>
            <a:endParaRPr lang="en-IN" b="1" dirty="0">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a:xfrm>
            <a:off x="838200" y="1825625"/>
            <a:ext cx="5036127" cy="4351338"/>
          </a:xfrm>
        </p:spPr>
        <p:txBody>
          <a:bodyPr/>
          <a:lstStyle/>
          <a:p>
            <a:r>
              <a:rPr lang="en-US" dirty="0" smtClean="0"/>
              <a:t>Eye Camp at Asha Kaithi Center with the help of R J </a:t>
            </a:r>
            <a:r>
              <a:rPr lang="en-US" dirty="0" err="1" smtClean="0"/>
              <a:t>Shankara</a:t>
            </a:r>
            <a:r>
              <a:rPr lang="en-US" dirty="0" smtClean="0"/>
              <a:t> Eye Hospital, Varanasi.</a:t>
            </a:r>
          </a:p>
          <a:p>
            <a:endParaRPr lang="en-US" dirty="0" smtClean="0"/>
          </a:p>
          <a:p>
            <a:r>
              <a:rPr lang="en-US" dirty="0" smtClean="0"/>
              <a:t>total </a:t>
            </a:r>
            <a:r>
              <a:rPr lang="en-US" dirty="0"/>
              <a:t>of 217 people had their eyes checked</a:t>
            </a:r>
            <a:r>
              <a:rPr lang="en-US" dirty="0" smtClean="0"/>
              <a:t>.</a:t>
            </a:r>
          </a:p>
          <a:p>
            <a:endParaRPr lang="en-US" dirty="0" smtClean="0"/>
          </a:p>
          <a:p>
            <a:r>
              <a:rPr lang="en-US" dirty="0" smtClean="0"/>
              <a:t>41 People is registered for Motiyabind free operation.</a:t>
            </a:r>
          </a:p>
          <a:p>
            <a:pPr lvl="5"/>
            <a:endParaRPr lang="en-IN"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9575" y="1690688"/>
            <a:ext cx="4910916" cy="4873752"/>
          </a:xfrm>
          <a:prstGeom prst="rect">
            <a:avLst/>
          </a:prstGeom>
        </p:spPr>
      </p:pic>
    </p:spTree>
    <p:extLst>
      <p:ext uri="{BB962C8B-B14F-4D97-AF65-F5344CB8AC3E}">
        <p14:creationId xmlns:p14="http://schemas.microsoft.com/office/powerpoint/2010/main" val="8544364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500" y="216598"/>
            <a:ext cx="3358896" cy="1325563"/>
          </a:xfrm>
        </p:spPr>
        <p:txBody>
          <a:bodyPr/>
          <a:lstStyle/>
          <a:p>
            <a:r>
              <a:rPr lang="en-US" b="1" dirty="0" smtClean="0"/>
              <a:t>In Newspaper 	</a:t>
            </a:r>
            <a:endParaRPr lang="en-IN" b="1"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95153" y="2003980"/>
            <a:ext cx="3440424" cy="4351338"/>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3040" y="-90043"/>
            <a:ext cx="3289300" cy="326440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8777" y="3329063"/>
            <a:ext cx="4888944" cy="3909114"/>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9803" y="138450"/>
            <a:ext cx="2764510" cy="3113264"/>
          </a:xfrm>
          <a:prstGeom prst="rect">
            <a:avLst/>
          </a:prstGeom>
        </p:spPr>
      </p:pic>
    </p:spTree>
    <p:extLst>
      <p:ext uri="{BB962C8B-B14F-4D97-AF65-F5344CB8AC3E}">
        <p14:creationId xmlns:p14="http://schemas.microsoft.com/office/powerpoint/2010/main" val="36463342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Cambria" panose="02040503050406030204" pitchFamily="18" charset="0"/>
                <a:ea typeface="Cambria" panose="02040503050406030204" pitchFamily="18" charset="0"/>
              </a:rPr>
              <a:t>Blood Donation Camp</a:t>
            </a:r>
            <a:endParaRPr lang="en-IN" b="1" dirty="0">
              <a:latin typeface="Cambria" panose="02040503050406030204" pitchFamily="18" charset="0"/>
              <a:ea typeface="Cambria" panose="02040503050406030204" pitchFamily="18"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45872" y="1903124"/>
            <a:ext cx="5801784" cy="4351338"/>
          </a:xfrm>
        </p:spPr>
      </p:pic>
      <p:sp>
        <p:nvSpPr>
          <p:cNvPr id="3" name="TextBox 2"/>
          <p:cNvSpPr txBox="1"/>
          <p:nvPr/>
        </p:nvSpPr>
        <p:spPr>
          <a:xfrm>
            <a:off x="6770255" y="2265212"/>
            <a:ext cx="5061527" cy="3785652"/>
          </a:xfrm>
          <a:prstGeom prst="rect">
            <a:avLst/>
          </a:prstGeom>
          <a:noFill/>
        </p:spPr>
        <p:txBody>
          <a:bodyPr wrap="square" rtlCol="0">
            <a:spAutoFit/>
          </a:bodyPr>
          <a:lstStyle/>
          <a:p>
            <a:r>
              <a:rPr lang="en-US" sz="2400" b="1" dirty="0" smtClean="0">
                <a:latin typeface="Cambria Math" panose="02040503050406030204" pitchFamily="18" charset="0"/>
                <a:ea typeface="Cambria Math" panose="02040503050406030204" pitchFamily="18" charset="0"/>
              </a:rPr>
              <a:t>1. Blood donation camp organized on 23 march on the day of Shaheed Divas.</a:t>
            </a:r>
          </a:p>
          <a:p>
            <a:endParaRPr lang="en-US" sz="2400" b="1" dirty="0">
              <a:latin typeface="Cambria Math" panose="02040503050406030204" pitchFamily="18" charset="0"/>
              <a:ea typeface="Cambria Math" panose="02040503050406030204" pitchFamily="18" charset="0"/>
            </a:endParaRPr>
          </a:p>
          <a:p>
            <a:r>
              <a:rPr lang="en-US" sz="2400" b="1" dirty="0" smtClean="0">
                <a:latin typeface="Cambria Math" panose="02040503050406030204" pitchFamily="18" charset="0"/>
                <a:ea typeface="Cambria Math" panose="02040503050406030204" pitchFamily="18" charset="0"/>
              </a:rPr>
              <a:t>2. To Motivate young generation for blood donation.</a:t>
            </a:r>
          </a:p>
          <a:p>
            <a:endParaRPr lang="en-US" sz="2400" b="1" dirty="0">
              <a:latin typeface="Cambria Math" panose="02040503050406030204" pitchFamily="18" charset="0"/>
              <a:ea typeface="Cambria Math" panose="02040503050406030204" pitchFamily="18" charset="0"/>
            </a:endParaRPr>
          </a:p>
          <a:p>
            <a:r>
              <a:rPr lang="en-US" sz="2400" b="1" dirty="0" smtClean="0">
                <a:latin typeface="Cambria Math" panose="02040503050406030204" pitchFamily="18" charset="0"/>
                <a:ea typeface="Cambria Math" panose="02040503050406030204" pitchFamily="18" charset="0"/>
              </a:rPr>
              <a:t>3. Breaking the misconceptions related to blood donation</a:t>
            </a:r>
          </a:p>
          <a:p>
            <a:endParaRPr lang="en-IN" sz="2400" b="1" dirty="0">
              <a:latin typeface="Cambria Math" panose="02040503050406030204" pitchFamily="18" charset="0"/>
              <a:ea typeface="Cambria Math" panose="02040503050406030204" pitchFamily="18" charset="0"/>
            </a:endParaRPr>
          </a:p>
        </p:txBody>
      </p:sp>
      <p:sp>
        <p:nvSpPr>
          <p:cNvPr id="5" name="Rectangle 1"/>
          <p:cNvSpPr>
            <a:spLocks noChangeArrowheads="1"/>
          </p:cNvSpPr>
          <p:nvPr/>
        </p:nvSpPr>
        <p:spPr bwMode="auto">
          <a:xfrm>
            <a:off x="0"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6" name="Rectangle 2"/>
          <p:cNvSpPr>
            <a:spLocks noChangeArrowheads="1"/>
          </p:cNvSpPr>
          <p:nvPr/>
        </p:nvSpPr>
        <p:spPr bwMode="auto">
          <a:xfrm>
            <a:off x="152400" y="2553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204103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Cambria" panose="02040503050406030204" pitchFamily="18" charset="0"/>
                <a:ea typeface="Cambria" panose="02040503050406030204" pitchFamily="18" charset="0"/>
              </a:rPr>
              <a:t>Labour Day Program at Asha Kaithi</a:t>
            </a:r>
            <a:endParaRPr lang="en-IN" b="1" dirty="0">
              <a:latin typeface="Cambria" panose="02040503050406030204" pitchFamily="18" charset="0"/>
              <a:ea typeface="Cambria" panose="020405030504060302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20788" y="1853057"/>
            <a:ext cx="5801784" cy="4351338"/>
          </a:xfrm>
        </p:spPr>
      </p:pic>
    </p:spTree>
    <p:extLst>
      <p:ext uri="{BB962C8B-B14F-4D97-AF65-F5344CB8AC3E}">
        <p14:creationId xmlns:p14="http://schemas.microsoft.com/office/powerpoint/2010/main" val="6629676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72073" y="1651777"/>
            <a:ext cx="3647857" cy="4984972"/>
          </a:xfrm>
        </p:spPr>
      </p:pic>
      <p:sp>
        <p:nvSpPr>
          <p:cNvPr id="4" name="Rectangle 1"/>
          <p:cNvSpPr>
            <a:spLocks noGrp="1" noChangeArrowheads="1"/>
          </p:cNvSpPr>
          <p:nvPr>
            <p:ph type="title"/>
          </p:nvPr>
        </p:nvSpPr>
        <p:spPr bwMode="auto">
          <a:xfrm>
            <a:off x="3214604" y="671397"/>
            <a:ext cx="5762796" cy="71302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800" b="0" i="0" u="none" strike="noStrike" cap="none" normalizeH="0" baseline="0" dirty="0" smtClean="0">
                <a:ln>
                  <a:noFill/>
                </a:ln>
                <a:solidFill>
                  <a:srgbClr val="1F1F1F"/>
                </a:solidFill>
                <a:effectLst/>
                <a:latin typeface="Cambria Math" panose="02040503050406030204" pitchFamily="18" charset="0"/>
                <a:ea typeface="Cambria Math" panose="02040503050406030204" pitchFamily="18" charset="0"/>
              </a:rPr>
              <a:t>for a better tomorrow</a:t>
            </a:r>
            <a:r>
              <a:rPr kumimoji="0" lang="en-US" altLang="en-US" sz="1600" b="0" i="0" u="none" strike="noStrike" cap="none" normalizeH="0" baseline="0" dirty="0" smtClean="0">
                <a:ln>
                  <a:noFill/>
                </a:ln>
                <a:solidFill>
                  <a:schemeClr val="tx1"/>
                </a:solidFill>
                <a:effectLst/>
                <a:latin typeface="Cambria Math" panose="02040503050406030204" pitchFamily="18" charset="0"/>
                <a:ea typeface="Cambria Math" panose="02040503050406030204" pitchFamily="18" charset="0"/>
              </a:rPr>
              <a:t> </a:t>
            </a:r>
            <a:endParaRPr kumimoji="0" lang="en-US" altLang="en-US" b="0" i="0" u="none" strike="noStrike" cap="none" normalizeH="0" baseline="0" dirty="0" smtClean="0">
              <a:ln>
                <a:noFill/>
              </a:ln>
              <a:solidFill>
                <a:schemeClr val="tx1"/>
              </a:solidFill>
              <a:effectLst/>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41210585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Grp="1" noChangeArrowheads="1"/>
          </p:cNvSpPr>
          <p:nvPr>
            <p:ph type="title"/>
          </p:nvPr>
        </p:nvSpPr>
        <p:spPr bwMode="auto">
          <a:xfrm>
            <a:off x="877454" y="1860489"/>
            <a:ext cx="4692073" cy="3062377"/>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800" dirty="0">
                <a:solidFill>
                  <a:srgbClr val="1F1F1F"/>
                </a:solidFill>
                <a:latin typeface="inherit"/>
                <a:ea typeface="Times New Roman" panose="02020603050405020304" pitchFamily="18" charset="0"/>
                <a:cs typeface="Courier New" panose="02070309020205020404" pitchFamily="49" charset="0"/>
              </a:rPr>
              <a:t>D</a:t>
            </a:r>
            <a:r>
              <a:rPr kumimoji="0" lang="en-US" altLang="en-US" sz="2800" b="0" i="0" u="none" strike="noStrike" cap="none" normalizeH="0" baseline="0" dirty="0" smtClean="0">
                <a:ln>
                  <a:noFill/>
                </a:ln>
                <a:solidFill>
                  <a:srgbClr val="1F1F1F"/>
                </a:solidFill>
                <a:effectLst/>
                <a:latin typeface="inherit"/>
                <a:ea typeface="Times New Roman" panose="02020603050405020304" pitchFamily="18" charset="0"/>
                <a:cs typeface="Courier New" panose="02070309020205020404" pitchFamily="49" charset="0"/>
              </a:rPr>
              <a:t>ialogue sessions are conducted with girl students from class </a:t>
            </a:r>
            <a:r>
              <a:rPr kumimoji="0" lang="en-US" altLang="en-US" sz="2800" b="0" i="0" u="none" strike="noStrike" cap="none" normalizeH="0" baseline="0" dirty="0" smtClean="0">
                <a:ln>
                  <a:noFill/>
                </a:ln>
                <a:solidFill>
                  <a:srgbClr val="1F1F1F"/>
                </a:solidFill>
                <a:effectLst/>
                <a:latin typeface="inherit"/>
                <a:ea typeface="Times New Roman" panose="02020603050405020304" pitchFamily="18" charset="0"/>
                <a:cs typeface="Courier New" panose="02070309020205020404" pitchFamily="49" charset="0"/>
              </a:rPr>
              <a:t>6</a:t>
            </a:r>
            <a:r>
              <a:rPr kumimoji="0" lang="en-US" altLang="en-US" sz="2800" b="0" i="0" u="none" strike="noStrike" cap="none" normalizeH="0" baseline="30000" dirty="0" smtClean="0">
                <a:ln>
                  <a:noFill/>
                </a:ln>
                <a:solidFill>
                  <a:srgbClr val="1F1F1F"/>
                </a:solidFill>
                <a:effectLst/>
                <a:latin typeface="inherit"/>
                <a:ea typeface="Times New Roman" panose="02020603050405020304" pitchFamily="18" charset="0"/>
                <a:cs typeface="Courier New" panose="02070309020205020404" pitchFamily="49" charset="0"/>
              </a:rPr>
              <a:t>th</a:t>
            </a:r>
            <a:r>
              <a:rPr kumimoji="0" lang="en-US" altLang="en-US" sz="2800" b="0" i="0" u="none" strike="noStrike" cap="none" normalizeH="0" baseline="0" dirty="0" smtClean="0">
                <a:ln>
                  <a:noFill/>
                </a:ln>
                <a:solidFill>
                  <a:srgbClr val="1F1F1F"/>
                </a:solidFill>
                <a:effectLst/>
                <a:latin typeface="inherit"/>
                <a:ea typeface="Times New Roman" panose="02020603050405020304" pitchFamily="18" charset="0"/>
                <a:cs typeface="Courier New" panose="02070309020205020404" pitchFamily="49" charset="0"/>
              </a:rPr>
              <a:t>  </a:t>
            </a:r>
            <a:r>
              <a:rPr kumimoji="0" lang="en-US" altLang="en-US" sz="2800" b="0" i="0" u="none" strike="noStrike" cap="none" normalizeH="0" baseline="0" dirty="0" smtClean="0">
                <a:ln>
                  <a:noFill/>
                </a:ln>
                <a:solidFill>
                  <a:srgbClr val="1F1F1F"/>
                </a:solidFill>
                <a:effectLst/>
                <a:latin typeface="inherit"/>
                <a:ea typeface="Times New Roman" panose="02020603050405020304" pitchFamily="18" charset="0"/>
                <a:cs typeface="Courier New" panose="02070309020205020404" pitchFamily="49" charset="0"/>
              </a:rPr>
              <a:t>to </a:t>
            </a:r>
            <a:r>
              <a:rPr kumimoji="0" lang="en-US" altLang="en-US" sz="2800" b="0" i="0" u="none" strike="noStrike" cap="none" normalizeH="0" baseline="0" dirty="0" smtClean="0">
                <a:ln>
                  <a:noFill/>
                </a:ln>
                <a:solidFill>
                  <a:srgbClr val="1F1F1F"/>
                </a:solidFill>
                <a:effectLst/>
                <a:latin typeface="inherit"/>
                <a:ea typeface="Times New Roman" panose="02020603050405020304" pitchFamily="18" charset="0"/>
                <a:cs typeface="Courier New" panose="02070309020205020404" pitchFamily="49" charset="0"/>
              </a:rPr>
              <a:t>graduation</a:t>
            </a:r>
            <a:r>
              <a:rPr kumimoji="0" lang="en-US" altLang="en-US" sz="2800" b="0" i="0" u="none" strike="noStrike" cap="none" normalizeH="0" baseline="0" dirty="0" smtClean="0">
                <a:ln>
                  <a:noFill/>
                </a:ln>
                <a:solidFill>
                  <a:srgbClr val="1F1F1F"/>
                </a:solidFill>
                <a:effectLst/>
                <a:latin typeface="inherit"/>
                <a:ea typeface="Times New Roman" panose="02020603050405020304" pitchFamily="18" charset="0"/>
                <a:cs typeface="Courier New" panose="02070309020205020404" pitchFamily="49" charset="0"/>
              </a:rPr>
              <a:t/>
            </a:r>
            <a:br>
              <a:rPr kumimoji="0" lang="en-US" altLang="en-US" sz="2800" b="0" i="0" u="none" strike="noStrike" cap="none" normalizeH="0" baseline="0" dirty="0" smtClean="0">
                <a:ln>
                  <a:noFill/>
                </a:ln>
                <a:solidFill>
                  <a:srgbClr val="1F1F1F"/>
                </a:solidFill>
                <a:effectLst/>
                <a:latin typeface="inherit"/>
                <a:ea typeface="Times New Roman" panose="02020603050405020304" pitchFamily="18" charset="0"/>
                <a:cs typeface="Courier New" panose="02070309020205020404" pitchFamily="49" charset="0"/>
              </a:rPr>
            </a:br>
            <a:r>
              <a:rPr kumimoji="0" lang="en-US" altLang="en-US" sz="2800" b="0" i="0" u="none" strike="noStrike" cap="none" normalizeH="0" baseline="0" dirty="0" smtClean="0">
                <a:ln>
                  <a:noFill/>
                </a:ln>
                <a:solidFill>
                  <a:srgbClr val="1F1F1F"/>
                </a:solidFill>
                <a:effectLst/>
                <a:latin typeface="inherit"/>
                <a:ea typeface="Times New Roman" panose="02020603050405020304" pitchFamily="18" charset="0"/>
                <a:cs typeface="Courier New" panose="02070309020205020404" pitchFamily="49" charset="0"/>
              </a:rPr>
              <a:t>on issues like their body structure, health, nutrition, problems and women's rights etc.</a:t>
            </a:r>
            <a:r>
              <a:rPr kumimoji="0" lang="en-US" altLang="en-US" sz="1000" b="0" i="0" u="none" strike="noStrike" cap="none" normalizeH="0" baseline="0" dirty="0" smtClean="0">
                <a:ln>
                  <a:noFill/>
                </a:ln>
                <a:solidFill>
                  <a:schemeClr val="tx1"/>
                </a:solidFill>
                <a:effectLst/>
              </a:rPr>
              <a:t> </a:t>
            </a:r>
            <a:endParaRPr kumimoji="0" lang="en-US" altLang="en-US" sz="2400" b="0" i="0" u="none" strike="noStrike" cap="none" normalizeH="0" baseline="0" dirty="0" smtClean="0">
              <a:ln>
                <a:noFill/>
              </a:ln>
              <a:solidFill>
                <a:schemeClr val="tx1"/>
              </a:solidFill>
              <a:effectLst/>
              <a:latin typeface="Arial" panose="020B060402020202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34546" y="858980"/>
            <a:ext cx="3361327" cy="5643420"/>
          </a:xfrm>
          <a:prstGeom prst="rect">
            <a:avLst/>
          </a:prstGeom>
        </p:spPr>
      </p:pic>
    </p:spTree>
    <p:extLst>
      <p:ext uri="{BB962C8B-B14F-4D97-AF65-F5344CB8AC3E}">
        <p14:creationId xmlns:p14="http://schemas.microsoft.com/office/powerpoint/2010/main" val="559351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4" name="Rectangle 1"/>
          <p:cNvSpPr>
            <a:spLocks noGrp="1" noChangeArrowheads="1"/>
          </p:cNvSpPr>
          <p:nvPr>
            <p:ph idx="1"/>
          </p:nvPr>
        </p:nvSpPr>
        <p:spPr bwMode="auto">
          <a:xfrm>
            <a:off x="6363855" y="1432782"/>
            <a:ext cx="5440218" cy="441659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smtClean="0">
                <a:ln>
                  <a:noFill/>
                </a:ln>
                <a:solidFill>
                  <a:srgbClr val="1F1F1F"/>
                </a:solidFill>
                <a:effectLst/>
                <a:latin typeface="Cambria Math" panose="02040503050406030204" pitchFamily="18" charset="0"/>
                <a:ea typeface="Cambria Math" panose="02040503050406030204" pitchFamily="18" charset="0"/>
                <a:cs typeface="Courier New" panose="02070309020205020404" pitchFamily="49" charset="0"/>
              </a:rPr>
              <a:t>dialogue held </a:t>
            </a:r>
            <a:r>
              <a:rPr kumimoji="0" lang="en-US" altLang="en-US" sz="3600" b="0" i="0" u="none" strike="noStrike" cap="none" normalizeH="0" baseline="0" dirty="0" smtClean="0">
                <a:ln>
                  <a:noFill/>
                </a:ln>
                <a:solidFill>
                  <a:srgbClr val="1F1F1F"/>
                </a:solidFill>
                <a:effectLst/>
                <a:latin typeface="Cambria Math" panose="02040503050406030204" pitchFamily="18" charset="0"/>
                <a:ea typeface="Cambria Math" panose="02040503050406030204" pitchFamily="18" charset="0"/>
                <a:cs typeface="Courier New" panose="02070309020205020404" pitchFamily="49" charset="0"/>
              </a:rPr>
              <a:t>with identified groups (of 40-50 girl students)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smtClean="0">
                <a:ln>
                  <a:noFill/>
                </a:ln>
                <a:solidFill>
                  <a:srgbClr val="1F1F1F"/>
                </a:solidFill>
                <a:effectLst/>
                <a:latin typeface="Cambria Math" panose="02040503050406030204" pitchFamily="18" charset="0"/>
                <a:ea typeface="Cambria Math" panose="02040503050406030204" pitchFamily="18" charset="0"/>
                <a:cs typeface="Courier New" panose="02070309020205020404" pitchFamily="49" charset="0"/>
              </a:rPr>
              <a:t> 5-6 times at fixed intervals, in which mutual dialogue is held on the above topics.</a:t>
            </a:r>
            <a:r>
              <a:rPr kumimoji="0" lang="en-US" altLang="en-US" sz="1100" b="0" i="0" u="none" strike="noStrike" cap="none" normalizeH="0" baseline="0" dirty="0" smtClean="0">
                <a:ln>
                  <a:noFill/>
                </a:ln>
                <a:solidFill>
                  <a:schemeClr val="tx1"/>
                </a:solidFill>
                <a:effectLst/>
                <a:latin typeface="Cambria Math" panose="02040503050406030204" pitchFamily="18" charset="0"/>
                <a:ea typeface="Cambria Math" panose="02040503050406030204" pitchFamily="18" charset="0"/>
              </a:rPr>
              <a:t> </a:t>
            </a:r>
            <a:endParaRPr kumimoji="0" lang="en-US" altLang="en-US" sz="3200" b="0" i="0" u="none" strike="noStrike" cap="none" normalizeH="0" baseline="0" dirty="0" smtClean="0">
              <a:ln>
                <a:noFill/>
              </a:ln>
              <a:solidFill>
                <a:schemeClr val="tx1"/>
              </a:solidFill>
              <a:effectLst/>
              <a:latin typeface="Cambria Math" panose="02040503050406030204" pitchFamily="18" charset="0"/>
              <a:ea typeface="Cambria Math" panose="020405030504060302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3200" b="0" i="0" u="none" strike="noStrike" cap="none" normalizeH="0" baseline="0" dirty="0" smtClean="0">
              <a:ln>
                <a:noFill/>
              </a:ln>
              <a:solidFill>
                <a:schemeClr val="tx1"/>
              </a:solidFill>
              <a:effectLst/>
              <a:latin typeface="Cambria Math" panose="02040503050406030204" pitchFamily="18" charset="0"/>
              <a:ea typeface="Cambria Math" panose="020405030504060302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55" y="2232331"/>
            <a:ext cx="6261100" cy="2817495"/>
          </a:xfrm>
          <a:prstGeom prst="rect">
            <a:avLst/>
          </a:prstGeom>
        </p:spPr>
      </p:pic>
    </p:spTree>
    <p:extLst>
      <p:ext uri="{BB962C8B-B14F-4D97-AF65-F5344CB8AC3E}">
        <p14:creationId xmlns:p14="http://schemas.microsoft.com/office/powerpoint/2010/main" val="12711901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8964" y="365125"/>
            <a:ext cx="10515600" cy="4351338"/>
          </a:xfrm>
        </p:spPr>
        <p:txBody>
          <a:bodyPr>
            <a:normAutofit/>
          </a:bodyPr>
          <a:lstStyle/>
          <a:p>
            <a:r>
              <a:rPr lang="en-US" altLang="en-US" sz="2400" dirty="0">
                <a:solidFill>
                  <a:srgbClr val="1F1F1F"/>
                </a:solidFill>
                <a:latin typeface="Cambria Math" panose="02040503050406030204" pitchFamily="18" charset="0"/>
                <a:ea typeface="Cambria Math" panose="02040503050406030204" pitchFamily="18" charset="0"/>
                <a:cs typeface="Courier New" panose="02070309020205020404" pitchFamily="49" charset="0"/>
              </a:rPr>
              <a:t>Girls now ask questions about which they could never talk to anyone.</a:t>
            </a:r>
            <a:r>
              <a:rPr lang="en-US" altLang="en-US" sz="2400" dirty="0">
                <a:latin typeface="Cambria Math" panose="02040503050406030204" pitchFamily="18" charset="0"/>
                <a:ea typeface="Cambria Math" panose="02040503050406030204" pitchFamily="18" charset="0"/>
              </a:rPr>
              <a:t> </a:t>
            </a:r>
            <a:endParaRPr lang="en-US" altLang="en-US" sz="2400" dirty="0" smtClean="0">
              <a:latin typeface="Cambria Math" panose="02040503050406030204" pitchFamily="18" charset="0"/>
              <a:ea typeface="Cambria Math" panose="02040503050406030204" pitchFamily="18" charset="0"/>
            </a:endParaRPr>
          </a:p>
          <a:p>
            <a:r>
              <a:rPr lang="en-US" altLang="en-US" sz="2400" dirty="0">
                <a:solidFill>
                  <a:srgbClr val="1F1F1F"/>
                </a:solidFill>
                <a:latin typeface="Cambria Math" panose="02040503050406030204" pitchFamily="18" charset="0"/>
                <a:ea typeface="Cambria Math" panose="02040503050406030204" pitchFamily="18" charset="0"/>
                <a:cs typeface="Courier New" panose="02070309020205020404" pitchFamily="49" charset="0"/>
              </a:rPr>
              <a:t>She is coming out of the myths that have been created and becoming aware of her body, health and rights.</a:t>
            </a:r>
            <a:r>
              <a:rPr lang="en-US" altLang="en-US" sz="2400" dirty="0">
                <a:latin typeface="Cambria Math" panose="02040503050406030204" pitchFamily="18" charset="0"/>
                <a:ea typeface="Cambria Math" panose="02040503050406030204" pitchFamily="18" charset="0"/>
              </a:rPr>
              <a:t> </a:t>
            </a:r>
          </a:p>
          <a:p>
            <a:pPr marL="0" indent="0">
              <a:buNone/>
            </a:pPr>
            <a:r>
              <a:rPr lang="en-US" altLang="en-US" sz="2400" dirty="0">
                <a:latin typeface="Cambria Math" panose="02040503050406030204" pitchFamily="18" charset="0"/>
                <a:ea typeface="Cambria Math" panose="02040503050406030204" pitchFamily="18" charset="0"/>
              </a:rPr>
              <a:t/>
            </a:r>
            <a:br>
              <a:rPr lang="en-US" altLang="en-US" sz="2400" dirty="0">
                <a:latin typeface="Cambria Math" panose="02040503050406030204" pitchFamily="18" charset="0"/>
                <a:ea typeface="Cambria Math" panose="02040503050406030204" pitchFamily="18" charset="0"/>
              </a:rPr>
            </a:br>
            <a:endParaRPr lang="en-IN" sz="2400" dirty="0">
              <a:latin typeface="Cambria Math" panose="02040503050406030204" pitchFamily="18" charset="0"/>
              <a:ea typeface="Cambria Math" panose="020405030504060302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3264" y="1760971"/>
            <a:ext cx="10287000" cy="4629150"/>
          </a:xfrm>
          <a:prstGeom prst="rect">
            <a:avLst/>
          </a:prstGeom>
        </p:spPr>
      </p:pic>
    </p:spTree>
    <p:extLst>
      <p:ext uri="{BB962C8B-B14F-4D97-AF65-F5344CB8AC3E}">
        <p14:creationId xmlns:p14="http://schemas.microsoft.com/office/powerpoint/2010/main" val="17523382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430115"/>
            <a:ext cx="10515600" cy="3142357"/>
          </a:xfrm>
        </p:spPr>
      </p:pic>
      <p:sp>
        <p:nvSpPr>
          <p:cNvPr id="4" name="Rectangle 1"/>
          <p:cNvSpPr>
            <a:spLocks noGrp="1" noChangeArrowheads="1"/>
          </p:cNvSpPr>
          <p:nvPr>
            <p:ph type="title"/>
          </p:nvPr>
        </p:nvSpPr>
        <p:spPr bwMode="auto">
          <a:xfrm>
            <a:off x="1639884" y="638529"/>
            <a:ext cx="8593827" cy="53860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3200" b="1" dirty="0">
                <a:solidFill>
                  <a:srgbClr val="1F1F1F"/>
                </a:solidFill>
                <a:latin typeface="inherit" charset="0"/>
                <a:ea typeface="Times New Roman" panose="02020603050405020304" pitchFamily="18" charset="0"/>
                <a:cs typeface="Courier New" panose="02070309020205020404" pitchFamily="49" charset="0"/>
              </a:rPr>
              <a:t>T</a:t>
            </a:r>
            <a:r>
              <a:rPr kumimoji="0" lang="en-US" altLang="en-US" sz="3200" b="1" i="0" u="none" strike="noStrike" cap="none" normalizeH="0" baseline="0" dirty="0" smtClean="0">
                <a:ln>
                  <a:noFill/>
                </a:ln>
                <a:solidFill>
                  <a:srgbClr val="1F1F1F"/>
                </a:solidFill>
                <a:effectLst/>
                <a:latin typeface="inherit" charset="0"/>
                <a:ea typeface="Times New Roman" panose="02020603050405020304" pitchFamily="18" charset="0"/>
                <a:cs typeface="Courier New" panose="02070309020205020404" pitchFamily="49" charset="0"/>
              </a:rPr>
              <a:t>he target is to reach 1000 girls every year.</a:t>
            </a:r>
            <a:r>
              <a:rPr kumimoji="0" lang="en-US" altLang="en-US" sz="1050" b="1" i="0" u="none" strike="noStrike" cap="none" normalizeH="0" baseline="0" dirty="0" smtClean="0">
                <a:ln>
                  <a:noFill/>
                </a:ln>
                <a:solidFill>
                  <a:schemeClr val="tx1"/>
                </a:solidFill>
                <a:effectLst/>
              </a:rPr>
              <a:t> </a:t>
            </a:r>
            <a:endParaRPr kumimoji="0" lang="en-US" altLang="en-US" sz="2800" b="1"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793861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2194</TotalTime>
  <Words>1413</Words>
  <Application>Microsoft Office PowerPoint</Application>
  <PresentationFormat>Widescreen</PresentationFormat>
  <Paragraphs>231</Paragraphs>
  <Slides>58</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58</vt:i4>
      </vt:variant>
    </vt:vector>
  </HeadingPairs>
  <TitlesOfParts>
    <vt:vector size="68" baseType="lpstr">
      <vt:lpstr>Arial Unicode MS</vt:lpstr>
      <vt:lpstr>Arial</vt:lpstr>
      <vt:lpstr>Calibri</vt:lpstr>
      <vt:lpstr>Calibri Light</vt:lpstr>
      <vt:lpstr>Cambria</vt:lpstr>
      <vt:lpstr>Cambria Math</vt:lpstr>
      <vt:lpstr>Courier New</vt:lpstr>
      <vt:lpstr>inherit</vt:lpstr>
      <vt:lpstr>Times New Roman</vt:lpstr>
      <vt:lpstr>Office Theme</vt:lpstr>
      <vt:lpstr>Asha Kaithi, Varanasi</vt:lpstr>
      <vt:lpstr>PowerPoint Presentation</vt:lpstr>
      <vt:lpstr>Asha Trust admin work</vt:lpstr>
      <vt:lpstr>Aao Baat Karein</vt:lpstr>
      <vt:lpstr>The objective of this program is to make girls and women aware of their body structure and topics like health, hygine, nutrition and rights.   </vt:lpstr>
      <vt:lpstr>Dialogue sessions are conducted with girl students from class 6th  to graduation on issues like their body structure, health, nutrition, problems and women's rights etc. </vt:lpstr>
      <vt:lpstr>PowerPoint Presentation</vt:lpstr>
      <vt:lpstr>PowerPoint Presentation</vt:lpstr>
      <vt:lpstr>The target is to reach 1000 girls every year. </vt:lpstr>
      <vt:lpstr>Safe Touch and Unsafe Touch</vt:lpstr>
      <vt:lpstr>The children told how all this went wrong with them  but they could not tell this to anyone. </vt:lpstr>
      <vt:lpstr>Samvidhan Awareness Program</vt:lpstr>
      <vt:lpstr>Samvidhan Poster Display</vt:lpstr>
      <vt:lpstr>Samvidhan G. K. Competition </vt:lpstr>
      <vt:lpstr>PowerPoint Presentation</vt:lpstr>
      <vt:lpstr>Asha Samajik Shikshan Kendra at Brick Field</vt:lpstr>
      <vt:lpstr>1. Motivate children for education and School.  2. Educate Society and people about migrant labour and their children education.  3. Provide  Basic Knowledge of Math, Hindi and English.</vt:lpstr>
      <vt:lpstr>Run 11 Asha Samajik Shikshan Kendra at Brick Field in Varanasi. </vt:lpstr>
      <vt:lpstr>Total 283 Children learn in  11 education center.    These children is from Bihar, Jharkhand, Chhattisgarh and Uttar Pradesh.  Education center start from November and run till June. Migrant Labour come In Diwali and return to their home before raining season. </vt:lpstr>
      <vt:lpstr>Winter Cloth Distribution to children </vt:lpstr>
      <vt:lpstr>Sport Activities at Education Center </vt:lpstr>
      <vt:lpstr>Some children came in same brick field and enjoy learning. They also enroll in village school.</vt:lpstr>
      <vt:lpstr>Asha Samajik Shikshan Kendra</vt:lpstr>
      <vt:lpstr>PowerPoint Presentation</vt:lpstr>
      <vt:lpstr>Asha Samajik Shikshan Kendra, Bhagwaanpur</vt:lpstr>
      <vt:lpstr>Activity on Maths, Science and Environment  in  Government School</vt:lpstr>
      <vt:lpstr>Asha Samajik Shikshan Kendra at Kaithi</vt:lpstr>
      <vt:lpstr>Asha E-Library, Learning Center and Library Program</vt:lpstr>
      <vt:lpstr>Aim and Objective of E – Library and Learning Center </vt:lpstr>
      <vt:lpstr>E-Library and Learning Center Run by Asha</vt:lpstr>
      <vt:lpstr>Kabaddi Team take tips from State Player</vt:lpstr>
      <vt:lpstr>Flim and talk</vt:lpstr>
      <vt:lpstr>Talk about flim and issues</vt:lpstr>
      <vt:lpstr>Kajali Program at Asha Kaithi Library</vt:lpstr>
      <vt:lpstr>Future Program</vt:lpstr>
      <vt:lpstr>Asha Mobile Library and Library Program</vt:lpstr>
      <vt:lpstr>Activities in Library Program</vt:lpstr>
      <vt:lpstr>PowerPoint Presentation</vt:lpstr>
      <vt:lpstr>Achievement of this program</vt:lpstr>
      <vt:lpstr>PowerPoint Presentation</vt:lpstr>
      <vt:lpstr>PowerPoint Presentation</vt:lpstr>
      <vt:lpstr>Asha Swawlabban Kendra</vt:lpstr>
      <vt:lpstr>PowerPoint Presentation</vt:lpstr>
      <vt:lpstr>Beautician Training Program at Adarsh Nagar</vt:lpstr>
      <vt:lpstr>Pad Bank</vt:lpstr>
      <vt:lpstr>Samvidhan Ki baat Kathputali ke Sath</vt:lpstr>
      <vt:lpstr>Samvidhan Poster Display. </vt:lpstr>
      <vt:lpstr>Discussion on play and Samvidhan</vt:lpstr>
      <vt:lpstr>Jan Samvad Program for Health and Education</vt:lpstr>
      <vt:lpstr>Poster of 50 Great Personalities </vt:lpstr>
      <vt:lpstr>PowerPoint Presentation</vt:lpstr>
      <vt:lpstr>Workshop on Vishmukt Kheti / Organic Farming </vt:lpstr>
      <vt:lpstr>In Newspaper </vt:lpstr>
      <vt:lpstr>Eye Camp at Asha Kaithi Center</vt:lpstr>
      <vt:lpstr>In Newspaper  </vt:lpstr>
      <vt:lpstr>Blood Donation Camp</vt:lpstr>
      <vt:lpstr>Labour Day Program at Asha Kaithi</vt:lpstr>
      <vt:lpstr>for a better tomorrow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Asha Trust</dc:creator>
  <cp:lastModifiedBy>Microsoft account</cp:lastModifiedBy>
  <cp:revision>47</cp:revision>
  <dcterms:created xsi:type="dcterms:W3CDTF">2025-01-29T05:02:02Z</dcterms:created>
  <dcterms:modified xsi:type="dcterms:W3CDTF">2025-02-04T16:16:56Z</dcterms:modified>
</cp:coreProperties>
</file>