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3" r:id="rId7"/>
    <p:sldId id="264" r:id="rId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110" d="100"/>
          <a:sy n="110" d="100"/>
        </p:scale>
        <p:origin x="160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572000" cy="6858000"/>
          </a:xfrm>
          <a:custGeom>
            <a:avLst/>
            <a:gdLst/>
            <a:ahLst/>
            <a:cxnLst/>
            <a:rect l="l" t="t" r="r" b="b"/>
            <a:pathLst>
              <a:path w="4572000" h="6858000">
                <a:moveTo>
                  <a:pt x="4572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45720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5800" y="990600"/>
            <a:ext cx="5181600" cy="1905000"/>
          </a:xfrm>
          <a:custGeom>
            <a:avLst/>
            <a:gdLst/>
            <a:ahLst/>
            <a:cxnLst/>
            <a:rect l="l" t="t" r="r" b="b"/>
            <a:pathLst>
              <a:path w="5181600" h="1905000">
                <a:moveTo>
                  <a:pt x="4229100" y="0"/>
                </a:moveTo>
                <a:lnTo>
                  <a:pt x="952500" y="0"/>
                </a:lnTo>
                <a:lnTo>
                  <a:pt x="904961" y="1165"/>
                </a:lnTo>
                <a:lnTo>
                  <a:pt x="858025" y="4626"/>
                </a:lnTo>
                <a:lnTo>
                  <a:pt x="811747" y="10327"/>
                </a:lnTo>
                <a:lnTo>
                  <a:pt x="766182" y="18215"/>
                </a:lnTo>
                <a:lnTo>
                  <a:pt x="721383" y="28233"/>
                </a:lnTo>
                <a:lnTo>
                  <a:pt x="677407" y="40329"/>
                </a:lnTo>
                <a:lnTo>
                  <a:pt x="634306" y="54446"/>
                </a:lnTo>
                <a:lnTo>
                  <a:pt x="592136" y="70532"/>
                </a:lnTo>
                <a:lnTo>
                  <a:pt x="550951" y="88530"/>
                </a:lnTo>
                <a:lnTo>
                  <a:pt x="510807" y="108387"/>
                </a:lnTo>
                <a:lnTo>
                  <a:pt x="471757" y="130048"/>
                </a:lnTo>
                <a:lnTo>
                  <a:pt x="433855" y="153457"/>
                </a:lnTo>
                <a:lnTo>
                  <a:pt x="397158" y="178562"/>
                </a:lnTo>
                <a:lnTo>
                  <a:pt x="361718" y="205307"/>
                </a:lnTo>
                <a:lnTo>
                  <a:pt x="327591" y="233638"/>
                </a:lnTo>
                <a:lnTo>
                  <a:pt x="294832" y="263499"/>
                </a:lnTo>
                <a:lnTo>
                  <a:pt x="263494" y="294837"/>
                </a:lnTo>
                <a:lnTo>
                  <a:pt x="233633" y="327597"/>
                </a:lnTo>
                <a:lnTo>
                  <a:pt x="205303" y="361723"/>
                </a:lnTo>
                <a:lnTo>
                  <a:pt x="178559" y="397163"/>
                </a:lnTo>
                <a:lnTo>
                  <a:pt x="153454" y="433861"/>
                </a:lnTo>
                <a:lnTo>
                  <a:pt x="130045" y="471762"/>
                </a:lnTo>
                <a:lnTo>
                  <a:pt x="108384" y="510812"/>
                </a:lnTo>
                <a:lnTo>
                  <a:pt x="88528" y="550957"/>
                </a:lnTo>
                <a:lnTo>
                  <a:pt x="70530" y="592141"/>
                </a:lnTo>
                <a:lnTo>
                  <a:pt x="54445" y="634311"/>
                </a:lnTo>
                <a:lnTo>
                  <a:pt x="40328" y="677411"/>
                </a:lnTo>
                <a:lnTo>
                  <a:pt x="28233" y="721387"/>
                </a:lnTo>
                <a:lnTo>
                  <a:pt x="18214" y="766185"/>
                </a:lnTo>
                <a:lnTo>
                  <a:pt x="10327" y="811750"/>
                </a:lnTo>
                <a:lnTo>
                  <a:pt x="4626" y="858027"/>
                </a:lnTo>
                <a:lnTo>
                  <a:pt x="1165" y="904962"/>
                </a:lnTo>
                <a:lnTo>
                  <a:pt x="0" y="952500"/>
                </a:lnTo>
                <a:lnTo>
                  <a:pt x="1165" y="1000037"/>
                </a:lnTo>
                <a:lnTo>
                  <a:pt x="4626" y="1046972"/>
                </a:lnTo>
                <a:lnTo>
                  <a:pt x="10327" y="1093249"/>
                </a:lnTo>
                <a:lnTo>
                  <a:pt x="18214" y="1138814"/>
                </a:lnTo>
                <a:lnTo>
                  <a:pt x="28233" y="1183612"/>
                </a:lnTo>
                <a:lnTo>
                  <a:pt x="40328" y="1227588"/>
                </a:lnTo>
                <a:lnTo>
                  <a:pt x="54445" y="1270688"/>
                </a:lnTo>
                <a:lnTo>
                  <a:pt x="70530" y="1312858"/>
                </a:lnTo>
                <a:lnTo>
                  <a:pt x="88528" y="1354042"/>
                </a:lnTo>
                <a:lnTo>
                  <a:pt x="108384" y="1394187"/>
                </a:lnTo>
                <a:lnTo>
                  <a:pt x="130045" y="1433237"/>
                </a:lnTo>
                <a:lnTo>
                  <a:pt x="153454" y="1471138"/>
                </a:lnTo>
                <a:lnTo>
                  <a:pt x="178559" y="1507836"/>
                </a:lnTo>
                <a:lnTo>
                  <a:pt x="205303" y="1543276"/>
                </a:lnTo>
                <a:lnTo>
                  <a:pt x="233633" y="1577402"/>
                </a:lnTo>
                <a:lnTo>
                  <a:pt x="263494" y="1610162"/>
                </a:lnTo>
                <a:lnTo>
                  <a:pt x="294832" y="1641500"/>
                </a:lnTo>
                <a:lnTo>
                  <a:pt x="327591" y="1671361"/>
                </a:lnTo>
                <a:lnTo>
                  <a:pt x="361718" y="1699692"/>
                </a:lnTo>
                <a:lnTo>
                  <a:pt x="397158" y="1726437"/>
                </a:lnTo>
                <a:lnTo>
                  <a:pt x="433855" y="1751542"/>
                </a:lnTo>
                <a:lnTo>
                  <a:pt x="471757" y="1774952"/>
                </a:lnTo>
                <a:lnTo>
                  <a:pt x="510807" y="1796612"/>
                </a:lnTo>
                <a:lnTo>
                  <a:pt x="550951" y="1816469"/>
                </a:lnTo>
                <a:lnTo>
                  <a:pt x="592136" y="1834467"/>
                </a:lnTo>
                <a:lnTo>
                  <a:pt x="634306" y="1850553"/>
                </a:lnTo>
                <a:lnTo>
                  <a:pt x="677407" y="1864670"/>
                </a:lnTo>
                <a:lnTo>
                  <a:pt x="721383" y="1876766"/>
                </a:lnTo>
                <a:lnTo>
                  <a:pt x="766182" y="1886784"/>
                </a:lnTo>
                <a:lnTo>
                  <a:pt x="811747" y="1894672"/>
                </a:lnTo>
                <a:lnTo>
                  <a:pt x="858025" y="1900373"/>
                </a:lnTo>
                <a:lnTo>
                  <a:pt x="904961" y="1903834"/>
                </a:lnTo>
                <a:lnTo>
                  <a:pt x="952500" y="1905000"/>
                </a:lnTo>
                <a:lnTo>
                  <a:pt x="4229100" y="1905000"/>
                </a:lnTo>
                <a:lnTo>
                  <a:pt x="4276637" y="1903834"/>
                </a:lnTo>
                <a:lnTo>
                  <a:pt x="4323572" y="1900373"/>
                </a:lnTo>
                <a:lnTo>
                  <a:pt x="4369849" y="1894672"/>
                </a:lnTo>
                <a:lnTo>
                  <a:pt x="4415414" y="1886784"/>
                </a:lnTo>
                <a:lnTo>
                  <a:pt x="4460212" y="1876766"/>
                </a:lnTo>
                <a:lnTo>
                  <a:pt x="4504188" y="1864670"/>
                </a:lnTo>
                <a:lnTo>
                  <a:pt x="4547288" y="1850553"/>
                </a:lnTo>
                <a:lnTo>
                  <a:pt x="4589458" y="1834467"/>
                </a:lnTo>
                <a:lnTo>
                  <a:pt x="4630642" y="1816469"/>
                </a:lnTo>
                <a:lnTo>
                  <a:pt x="4670787" y="1796612"/>
                </a:lnTo>
                <a:lnTo>
                  <a:pt x="4709837" y="1774952"/>
                </a:lnTo>
                <a:lnTo>
                  <a:pt x="4747738" y="1751542"/>
                </a:lnTo>
                <a:lnTo>
                  <a:pt x="4784436" y="1726437"/>
                </a:lnTo>
                <a:lnTo>
                  <a:pt x="4819876" y="1699692"/>
                </a:lnTo>
                <a:lnTo>
                  <a:pt x="4854002" y="1671361"/>
                </a:lnTo>
                <a:lnTo>
                  <a:pt x="4886762" y="1641500"/>
                </a:lnTo>
                <a:lnTo>
                  <a:pt x="4918100" y="1610162"/>
                </a:lnTo>
                <a:lnTo>
                  <a:pt x="4947961" y="1577402"/>
                </a:lnTo>
                <a:lnTo>
                  <a:pt x="4976292" y="1543276"/>
                </a:lnTo>
                <a:lnTo>
                  <a:pt x="5003037" y="1507836"/>
                </a:lnTo>
                <a:lnTo>
                  <a:pt x="5028142" y="1471138"/>
                </a:lnTo>
                <a:lnTo>
                  <a:pt x="5051551" y="1433237"/>
                </a:lnTo>
                <a:lnTo>
                  <a:pt x="5073212" y="1394187"/>
                </a:lnTo>
                <a:lnTo>
                  <a:pt x="5093069" y="1354042"/>
                </a:lnTo>
                <a:lnTo>
                  <a:pt x="5111067" y="1312858"/>
                </a:lnTo>
                <a:lnTo>
                  <a:pt x="5127153" y="1270688"/>
                </a:lnTo>
                <a:lnTo>
                  <a:pt x="5141270" y="1227588"/>
                </a:lnTo>
                <a:lnTo>
                  <a:pt x="5153366" y="1183612"/>
                </a:lnTo>
                <a:lnTo>
                  <a:pt x="5163384" y="1138814"/>
                </a:lnTo>
                <a:lnTo>
                  <a:pt x="5171272" y="1093249"/>
                </a:lnTo>
                <a:lnTo>
                  <a:pt x="5176973" y="1046972"/>
                </a:lnTo>
                <a:lnTo>
                  <a:pt x="5180434" y="1000037"/>
                </a:lnTo>
                <a:lnTo>
                  <a:pt x="5181600" y="952500"/>
                </a:lnTo>
                <a:lnTo>
                  <a:pt x="5180434" y="904962"/>
                </a:lnTo>
                <a:lnTo>
                  <a:pt x="5176973" y="858027"/>
                </a:lnTo>
                <a:lnTo>
                  <a:pt x="5171272" y="811750"/>
                </a:lnTo>
                <a:lnTo>
                  <a:pt x="5163384" y="766185"/>
                </a:lnTo>
                <a:lnTo>
                  <a:pt x="5153366" y="721387"/>
                </a:lnTo>
                <a:lnTo>
                  <a:pt x="5141270" y="677411"/>
                </a:lnTo>
                <a:lnTo>
                  <a:pt x="5127153" y="634311"/>
                </a:lnTo>
                <a:lnTo>
                  <a:pt x="5111067" y="592141"/>
                </a:lnTo>
                <a:lnTo>
                  <a:pt x="5093069" y="550957"/>
                </a:lnTo>
                <a:lnTo>
                  <a:pt x="5073212" y="510812"/>
                </a:lnTo>
                <a:lnTo>
                  <a:pt x="5051552" y="471762"/>
                </a:lnTo>
                <a:lnTo>
                  <a:pt x="5028142" y="433861"/>
                </a:lnTo>
                <a:lnTo>
                  <a:pt x="5003037" y="397163"/>
                </a:lnTo>
                <a:lnTo>
                  <a:pt x="4976292" y="361723"/>
                </a:lnTo>
                <a:lnTo>
                  <a:pt x="4947961" y="327597"/>
                </a:lnTo>
                <a:lnTo>
                  <a:pt x="4918100" y="294837"/>
                </a:lnTo>
                <a:lnTo>
                  <a:pt x="4886762" y="263499"/>
                </a:lnTo>
                <a:lnTo>
                  <a:pt x="4854002" y="233638"/>
                </a:lnTo>
                <a:lnTo>
                  <a:pt x="4819876" y="205307"/>
                </a:lnTo>
                <a:lnTo>
                  <a:pt x="4784436" y="178562"/>
                </a:lnTo>
                <a:lnTo>
                  <a:pt x="4747738" y="153457"/>
                </a:lnTo>
                <a:lnTo>
                  <a:pt x="4709837" y="130048"/>
                </a:lnTo>
                <a:lnTo>
                  <a:pt x="4670787" y="108387"/>
                </a:lnTo>
                <a:lnTo>
                  <a:pt x="4630642" y="88530"/>
                </a:lnTo>
                <a:lnTo>
                  <a:pt x="4589458" y="70532"/>
                </a:lnTo>
                <a:lnTo>
                  <a:pt x="4547288" y="54446"/>
                </a:lnTo>
                <a:lnTo>
                  <a:pt x="4504188" y="40329"/>
                </a:lnTo>
                <a:lnTo>
                  <a:pt x="4460212" y="28233"/>
                </a:lnTo>
                <a:lnTo>
                  <a:pt x="4415414" y="18215"/>
                </a:lnTo>
                <a:lnTo>
                  <a:pt x="4369849" y="10327"/>
                </a:lnTo>
                <a:lnTo>
                  <a:pt x="4323572" y="4626"/>
                </a:lnTo>
                <a:lnTo>
                  <a:pt x="4276637" y="1165"/>
                </a:lnTo>
                <a:lnTo>
                  <a:pt x="4229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631692" y="4888991"/>
            <a:ext cx="4876800" cy="320040"/>
          </a:xfrm>
          <a:custGeom>
            <a:avLst/>
            <a:gdLst/>
            <a:ahLst/>
            <a:cxnLst/>
            <a:rect l="l" t="t" r="r" b="b"/>
            <a:pathLst>
              <a:path w="4876800" h="320039">
                <a:moveTo>
                  <a:pt x="4876800" y="160020"/>
                </a:moveTo>
                <a:lnTo>
                  <a:pt x="4870183" y="109435"/>
                </a:lnTo>
                <a:lnTo>
                  <a:pt x="4851793" y="65519"/>
                </a:lnTo>
                <a:lnTo>
                  <a:pt x="4823739" y="30873"/>
                </a:lnTo>
                <a:lnTo>
                  <a:pt x="4788179" y="8166"/>
                </a:lnTo>
                <a:lnTo>
                  <a:pt x="4747260" y="0"/>
                </a:lnTo>
                <a:lnTo>
                  <a:pt x="4626864" y="0"/>
                </a:lnTo>
                <a:lnTo>
                  <a:pt x="4617720" y="0"/>
                </a:lnTo>
                <a:lnTo>
                  <a:pt x="0" y="0"/>
                </a:lnTo>
                <a:lnTo>
                  <a:pt x="0" y="318516"/>
                </a:lnTo>
                <a:lnTo>
                  <a:pt x="4617720" y="318516"/>
                </a:lnTo>
                <a:lnTo>
                  <a:pt x="4617720" y="320040"/>
                </a:lnTo>
                <a:lnTo>
                  <a:pt x="4747260" y="320040"/>
                </a:lnTo>
                <a:lnTo>
                  <a:pt x="4788179" y="311886"/>
                </a:lnTo>
                <a:lnTo>
                  <a:pt x="4823739" y="289179"/>
                </a:lnTo>
                <a:lnTo>
                  <a:pt x="4851793" y="254533"/>
                </a:lnTo>
                <a:lnTo>
                  <a:pt x="4870183" y="210616"/>
                </a:lnTo>
                <a:lnTo>
                  <a:pt x="4876800" y="16002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3072" y="1425066"/>
            <a:ext cx="157543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762000" y="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1167384"/>
                </a:lnTo>
                <a:lnTo>
                  <a:pt x="762000" y="1057783"/>
                </a:lnTo>
                <a:lnTo>
                  <a:pt x="768934" y="1002982"/>
                </a:lnTo>
                <a:lnTo>
                  <a:pt x="784225" y="948182"/>
                </a:lnTo>
                <a:lnTo>
                  <a:pt x="811212" y="892848"/>
                </a:lnTo>
                <a:lnTo>
                  <a:pt x="847725" y="843407"/>
                </a:lnTo>
                <a:lnTo>
                  <a:pt x="896340" y="804672"/>
                </a:lnTo>
                <a:lnTo>
                  <a:pt x="946150" y="776605"/>
                </a:lnTo>
                <a:lnTo>
                  <a:pt x="1019175" y="762381"/>
                </a:lnTo>
                <a:lnTo>
                  <a:pt x="1060450" y="765556"/>
                </a:lnTo>
                <a:lnTo>
                  <a:pt x="3200400" y="762381"/>
                </a:lnTo>
                <a:lnTo>
                  <a:pt x="32004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1000" y="1371599"/>
            <a:ext cx="7391400" cy="318770"/>
          </a:xfrm>
          <a:custGeom>
            <a:avLst/>
            <a:gdLst/>
            <a:ahLst/>
            <a:cxnLst/>
            <a:rect l="l" t="t" r="r" b="b"/>
            <a:pathLst>
              <a:path w="7391400" h="318769">
                <a:moveTo>
                  <a:pt x="7391400" y="0"/>
                </a:moveTo>
                <a:lnTo>
                  <a:pt x="393192" y="0"/>
                </a:lnTo>
                <a:lnTo>
                  <a:pt x="381000" y="0"/>
                </a:lnTo>
                <a:lnTo>
                  <a:pt x="196596" y="0"/>
                </a:lnTo>
                <a:lnTo>
                  <a:pt x="144322" y="5689"/>
                </a:lnTo>
                <a:lnTo>
                  <a:pt x="97370" y="21742"/>
                </a:lnTo>
                <a:lnTo>
                  <a:pt x="57581" y="46634"/>
                </a:lnTo>
                <a:lnTo>
                  <a:pt x="26835" y="78854"/>
                </a:lnTo>
                <a:lnTo>
                  <a:pt x="7010" y="116903"/>
                </a:lnTo>
                <a:lnTo>
                  <a:pt x="0" y="159258"/>
                </a:lnTo>
                <a:lnTo>
                  <a:pt x="7010" y="201625"/>
                </a:lnTo>
                <a:lnTo>
                  <a:pt x="26835" y="239674"/>
                </a:lnTo>
                <a:lnTo>
                  <a:pt x="57581" y="271894"/>
                </a:lnTo>
                <a:lnTo>
                  <a:pt x="97370" y="296786"/>
                </a:lnTo>
                <a:lnTo>
                  <a:pt x="144322" y="312839"/>
                </a:lnTo>
                <a:lnTo>
                  <a:pt x="196596" y="318516"/>
                </a:lnTo>
                <a:lnTo>
                  <a:pt x="393192" y="318516"/>
                </a:lnTo>
                <a:lnTo>
                  <a:pt x="393192" y="316992"/>
                </a:lnTo>
                <a:lnTo>
                  <a:pt x="7391400" y="316992"/>
                </a:lnTo>
                <a:lnTo>
                  <a:pt x="73914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0450" y="213740"/>
            <a:ext cx="6045834" cy="1068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44" y="1703958"/>
            <a:ext cx="7882890" cy="392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704" y="1425066"/>
            <a:ext cx="762609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>
                <a:solidFill>
                  <a:srgbClr val="003366"/>
                </a:solidFill>
                <a:latin typeface="Arial"/>
                <a:cs typeface="Arial"/>
              </a:rPr>
              <a:t>HOPE Girls Education Initiative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2928" y="1934082"/>
            <a:ext cx="3688715" cy="2774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003366"/>
                </a:solidFill>
                <a:latin typeface="Arial"/>
                <a:cs typeface="Arial"/>
              </a:rPr>
              <a:t>Gujarat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 marL="1142365" marR="5080">
              <a:lnSpc>
                <a:spcPct val="120000"/>
              </a:lnSpc>
              <a:spcBef>
                <a:spcPts val="2625"/>
              </a:spcBef>
            </a:pPr>
            <a:r>
              <a:rPr sz="2800" dirty="0">
                <a:solidFill>
                  <a:srgbClr val="006666"/>
                </a:solidFill>
                <a:latin typeface="Arial"/>
                <a:cs typeface="Arial"/>
              </a:rPr>
              <a:t>Maulik</a:t>
            </a:r>
            <a:r>
              <a:rPr sz="2800" spc="-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666"/>
                </a:solidFill>
                <a:latin typeface="Arial"/>
                <a:cs typeface="Arial"/>
              </a:rPr>
              <a:t>Nagri </a:t>
            </a:r>
            <a:r>
              <a:rPr sz="2800" dirty="0">
                <a:solidFill>
                  <a:srgbClr val="006666"/>
                </a:solidFill>
                <a:latin typeface="Arial"/>
                <a:cs typeface="Arial"/>
              </a:rPr>
              <a:t>Project</a:t>
            </a:r>
            <a:r>
              <a:rPr sz="2800" spc="-8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666"/>
                </a:solidFill>
                <a:latin typeface="Arial"/>
                <a:cs typeface="Arial"/>
              </a:rPr>
              <a:t>Steward </a:t>
            </a:r>
            <a:r>
              <a:rPr lang="en-US" sz="2800" spc="-10" dirty="0">
                <a:solidFill>
                  <a:srgbClr val="006666"/>
                </a:solidFill>
                <a:latin typeface="Arial"/>
                <a:cs typeface="Arial"/>
              </a:rPr>
              <a:t>October 2025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9704" y="27045"/>
            <a:ext cx="7242048" cy="5830823"/>
            <a:chOff x="679704" y="36576"/>
            <a:chExt cx="7242048" cy="5830823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80" y="36576"/>
              <a:ext cx="2138172" cy="4815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704" y="3428999"/>
              <a:ext cx="3581400" cy="2438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BA435-92D5-DC65-7B0C-3BA9D3D5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A882-D277-93DB-2964-459843EE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50" y="213740"/>
            <a:ext cx="6045834" cy="525785"/>
          </a:xfrm>
        </p:spPr>
        <p:txBody>
          <a:bodyPr/>
          <a:lstStyle/>
          <a:p>
            <a:pPr marL="38100">
              <a:lnSpc>
                <a:spcPts val="4105"/>
              </a:lnSpc>
              <a:spcBef>
                <a:spcPts val="100"/>
              </a:spcBef>
            </a:pPr>
            <a:r>
              <a:rPr lang="en-US" dirty="0"/>
              <a:t>Site Visit in October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3C078-467F-92EA-8432-E22A13C56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834" y="1676400"/>
            <a:ext cx="7882890" cy="5206554"/>
          </a:xfrm>
        </p:spPr>
        <p:txBody>
          <a:bodyPr/>
          <a:lstStyle/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Visit done by: Maulik Nagri on October 10, 2025, in Ahmedabad at the office of HOPE-GEI, on behalf of Asha for Education’s Boston Chapter.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background, this project was reorganized as HOPE Girls Education Initiative (HOPE-GEI) from a prior project funded by the Boston Chapter since 2018. Additionally, the chapter volunteers would like to continue funding the project after the reorganization.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was welcomed by 20+ girl students (ages 10-18). when I visited the GEI’s office in Narol area of Ahmedabad on 10</a:t>
            </a:r>
            <a:r>
              <a:rPr lang="en-US" spc="-55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October, 2025,.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met with Prasad Chacko, Meera Rafi, and 25 girl wards (including alumni), supported by HOPE-GEI.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GEI educates and provides life skills training to various girls. The girl wards used a presentation to share in their own words when they learn at GEI. These topics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000" spc="-5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Skills</a:t>
            </a:r>
            <a:endParaRPr lang="en-US" sz="1000" spc="-55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000" spc="-5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 Equality</a:t>
            </a:r>
            <a:endParaRPr lang="en-US" sz="1000" spc="-55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000" spc="-5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Reproductive Health</a:t>
            </a:r>
            <a:endParaRPr lang="en-US" sz="1000" spc="-55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000" spc="-5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Menopause</a:t>
            </a:r>
            <a:endParaRPr lang="en-US" sz="1000" spc="-55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000" spc="-5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</a:t>
            </a:r>
            <a:endParaRPr lang="en-US" sz="1000" spc="-55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000" spc="-5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Overcoming Superstitions</a:t>
            </a:r>
            <a:endParaRPr lang="en-US" sz="1000" spc="-55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000" spc="-55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Constitution of India</a:t>
            </a:r>
            <a:endParaRPr lang="en-US" sz="1000" spc="-55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Later the girl wards and I had open Q&amp;A session where they shared stories and how GEI has given them not only education but also, motivation and courage to pursue their studies.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noted the high confidence and high self-esteem of the girl wards, based on counselling and training provided by the HOPE-GEI staff. Certain girl wards stated that they have become role models and advocates in their communities for women's health projects.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Importantly, they learnt from the teachers and from each other.</a:t>
            </a:r>
          </a:p>
          <a:p>
            <a:pPr marL="12065" marR="5080">
              <a:spcBef>
                <a:spcPts val="105"/>
              </a:spcBef>
              <a:buSzPct val="150000"/>
              <a:tabLst>
                <a:tab pos="355600" algn="l"/>
                <a:tab pos="356235" algn="l"/>
              </a:tabLst>
            </a:pPr>
            <a:endParaRPr lang="en-US" sz="1200" spc="-55" dirty="0">
              <a:solidFill>
                <a:srgbClr val="003366"/>
              </a:solidFill>
              <a:latin typeface="Arial"/>
              <a:cs typeface="Arial"/>
            </a:endParaRP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endParaRPr lang="en-US" sz="1200" spc="-55" dirty="0">
              <a:solidFill>
                <a:srgbClr val="003366"/>
              </a:solidFill>
              <a:latin typeface="Arial"/>
              <a:cs typeface="Arial"/>
            </a:endParaRPr>
          </a:p>
          <a:p>
            <a:pPr marL="755015" marR="5080" lvl="3" indent="-285750">
              <a:spcBef>
                <a:spcPts val="105"/>
              </a:spcBef>
              <a:buSzPct val="75000"/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n-US" sz="1200" spc="-55" dirty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79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F4006-7244-C00F-5786-83D109942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691E-9EED-5232-2AB2-9C5A6E74D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50" y="213740"/>
            <a:ext cx="7750150" cy="1051570"/>
          </a:xfrm>
        </p:spPr>
        <p:txBody>
          <a:bodyPr/>
          <a:lstStyle/>
          <a:p>
            <a:pPr marL="38100">
              <a:lnSpc>
                <a:spcPts val="4105"/>
              </a:lnSpc>
              <a:spcBef>
                <a:spcPts val="100"/>
              </a:spcBef>
            </a:pPr>
            <a:r>
              <a:rPr lang="en-US" dirty="0"/>
              <a:t>Photos from October 2025 Site Visit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3625-E9FA-B170-F202-E68A13243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0" y="1828800"/>
            <a:ext cx="4644572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2477-A7F8-A6F4-8606-1DD2A922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50" y="4215861"/>
            <a:ext cx="3225165" cy="241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26052-E7E2-D8F0-D2A8-477FCD9C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215861"/>
            <a:ext cx="4644572" cy="24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BB28A-B03B-F635-56ED-2C1325C81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BABA-9FEF-A936-1F83-CAE18299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50" y="213740"/>
            <a:ext cx="6045834" cy="525785"/>
          </a:xfrm>
        </p:spPr>
        <p:txBody>
          <a:bodyPr/>
          <a:lstStyle/>
          <a:p>
            <a:pPr marL="38100">
              <a:lnSpc>
                <a:spcPts val="4105"/>
              </a:lnSpc>
              <a:spcBef>
                <a:spcPts val="100"/>
              </a:spcBef>
            </a:pPr>
            <a:r>
              <a:rPr lang="en-US" dirty="0"/>
              <a:t>Internal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76F90-962A-90B6-AE7B-10C8E53D6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244" y="1703958"/>
            <a:ext cx="7882890" cy="17235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Gujarati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5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pc="-5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pc="-5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5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English 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1889C42-4298-AC48-A908-002727E85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8889"/>
              </p:ext>
            </p:extLst>
          </p:nvPr>
        </p:nvGraphicFramePr>
        <p:xfrm>
          <a:off x="917244" y="2093114"/>
          <a:ext cx="1809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809661" imgH="514350" progId="Package">
                  <p:embed/>
                </p:oleObj>
              </mc:Choice>
              <mc:Fallback>
                <p:oleObj name="Packager Shell Object" showAsIcon="1" r:id="rId2" imgW="1809661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7244" y="2093114"/>
                        <a:ext cx="18097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0716E93-D618-CF2D-110A-6F9301F27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396989"/>
              </p:ext>
            </p:extLst>
          </p:nvPr>
        </p:nvGraphicFramePr>
        <p:xfrm>
          <a:off x="1364919" y="306600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71525" progId="Word.Document.12">
                  <p:embed/>
                </p:oleObj>
              </mc:Choice>
              <mc:Fallback>
                <p:oleObj name="Document" showAsIcon="1" r:id="rId4" imgW="914400" imgH="77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4919" y="306600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42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1E47E-2EB0-744A-43DC-59EB0F4B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44C4-B174-F0A0-F4B9-9AFB248D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50" y="213740"/>
            <a:ext cx="6045834" cy="525785"/>
          </a:xfrm>
        </p:spPr>
        <p:txBody>
          <a:bodyPr/>
          <a:lstStyle/>
          <a:p>
            <a:pPr marL="38100">
              <a:lnSpc>
                <a:spcPts val="4105"/>
              </a:lnSpc>
              <a:spcBef>
                <a:spcPts val="100"/>
              </a:spcBef>
            </a:pPr>
            <a:r>
              <a:rPr lang="en-US" dirty="0"/>
              <a:t>Proposal +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0CE20-6FDE-529E-5D02-9676F0258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294" y="5997929"/>
            <a:ext cx="7882890" cy="430887"/>
          </a:xfrm>
        </p:spPr>
        <p:txBody>
          <a:bodyPr/>
          <a:lstStyle/>
          <a:p>
            <a:r>
              <a:rPr lang="en-US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 is to fund INR 585,000 ~($6,500) for salaries, workshop, and rent, as detailed above.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12A78-B7E0-D3AC-ADB4-3E7322E0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44" y="1703958"/>
            <a:ext cx="6045835" cy="40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50C3-0C69-5929-822D-482C582E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50" y="213740"/>
            <a:ext cx="6045834" cy="525785"/>
          </a:xfrm>
        </p:spPr>
        <p:txBody>
          <a:bodyPr/>
          <a:lstStyle/>
          <a:p>
            <a:pPr marL="38100">
              <a:lnSpc>
                <a:spcPts val="4105"/>
              </a:lnSpc>
              <a:spcBef>
                <a:spcPts val="100"/>
              </a:spcBef>
            </a:pPr>
            <a:r>
              <a:rPr lang="en-US" dirty="0"/>
              <a:t>Site Visit in April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FF9D7-778D-9B4A-274B-8FDA3E4C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834" y="1676400"/>
            <a:ext cx="7882890" cy="5714385"/>
          </a:xfrm>
        </p:spPr>
        <p:txBody>
          <a:bodyPr/>
          <a:lstStyle/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+mj-lt"/>
              </a:rPr>
              <a:t>For background, this project was reorganized as HOPE Girls Education Initiative (HOPE-GEI) from a prior project funded by the Boston Chapter since 2018. Additionally, the chapter volunteers would like to continue funding the project after the reorganization.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+mj-lt"/>
              </a:rPr>
              <a:t> HOPE Girls Education Initiative provides learning support, shelter, nutrition, and counseling to adolescent girls from vulnerable and impoverished backgrounds.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+mj-lt"/>
              </a:rPr>
              <a:t>Site Visit done by: Dipal Patel on April 3, 2025, in Ahmedabad at the office of HOPE-GEI, on behalf of Asha for Education’s Boston Chapter.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+mj-lt"/>
              </a:rPr>
              <a:t>Dipal met with Prasad Chacko, Meera Rafi, and 25 girl wards (including alumni), supported by HOPE-GEI.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+mj-lt"/>
              </a:rPr>
              <a:t>Dipal noted the high confidence and high self-esteem of the girl wards, likely based on counselling and training provided by the HOPE-GEI staff.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+mj-lt"/>
              </a:rPr>
              <a:t> Notably, certain girl wards stated that they have become role models and advocates in their communities for women's health projects.</a:t>
            </a: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pc="-55" dirty="0">
                <a:latin typeface="+mj-lt"/>
              </a:rPr>
              <a:t>Dipal observed that the 3 decentralized workspaces provided by HOPE-GEI provide a place where girl wards:</a:t>
            </a:r>
          </a:p>
          <a:p>
            <a:pPr marL="812800" marR="5080" lvl="1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1400" spc="-55" dirty="0">
                <a:solidFill>
                  <a:srgbClr val="003366"/>
                </a:solidFill>
                <a:latin typeface="+mj-lt"/>
                <a:cs typeface="Arial"/>
              </a:rPr>
              <a:t>Provide a nurturing and encouraging environment </a:t>
            </a:r>
          </a:p>
          <a:p>
            <a:pPr marL="812800" marR="5080" lvl="1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1400" spc="-55" dirty="0">
                <a:solidFill>
                  <a:srgbClr val="003366"/>
                </a:solidFill>
                <a:latin typeface="+mj-lt"/>
                <a:cs typeface="Arial"/>
              </a:rPr>
              <a:t>Study after school</a:t>
            </a:r>
          </a:p>
          <a:p>
            <a:pPr marL="812800" marR="5080" lvl="1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1400" spc="-55" dirty="0">
                <a:solidFill>
                  <a:srgbClr val="003366"/>
                </a:solidFill>
                <a:latin typeface="+mj-lt"/>
                <a:cs typeface="Arial"/>
              </a:rPr>
              <a:t>Enable learning from each other</a:t>
            </a:r>
          </a:p>
          <a:p>
            <a:pPr marL="812800" marR="5080" lvl="1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1400" spc="-55" dirty="0">
                <a:solidFill>
                  <a:srgbClr val="003366"/>
                </a:solidFill>
                <a:latin typeface="+mj-lt"/>
                <a:cs typeface="Arial"/>
              </a:rPr>
              <a:t>Learn counselling and personality development (including English speaking and computer classes)</a:t>
            </a:r>
          </a:p>
          <a:p>
            <a:pPr marL="355600" marR="5080" lvl="1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1400" spc="-55" dirty="0">
                <a:solidFill>
                  <a:srgbClr val="003366"/>
                </a:solidFill>
                <a:latin typeface="+mj-lt"/>
                <a:cs typeface="Arial"/>
              </a:rPr>
              <a:t>Dipal noted that girl wards are selected based on single-parent families, impoverished backgrounds, and poor academic record. HOPE-GEI seeks a commitment from girl wards to pursue academic study diligently.</a:t>
            </a:r>
          </a:p>
          <a:p>
            <a:pPr marL="355600" marR="5080" lvl="1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1400" spc="-55" dirty="0">
                <a:solidFill>
                  <a:srgbClr val="003366"/>
                </a:solidFill>
                <a:latin typeface="+mj-lt"/>
                <a:cs typeface="Arial"/>
              </a:rPr>
              <a:t>Dipal observed that the use of 3 decentralized workspaces reduces commute time and gains greater acceptance from parents and extended families.</a:t>
            </a:r>
          </a:p>
          <a:p>
            <a:pPr marL="355600" marR="5080" lvl="1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1400" spc="-55" dirty="0">
                <a:solidFill>
                  <a:srgbClr val="003366"/>
                </a:solidFill>
                <a:latin typeface="+mj-lt"/>
                <a:cs typeface="Arial"/>
              </a:rPr>
              <a:t>Dipal noted that each of the 3 decentralized workspaces (geographically different from the space 2 years ago) has a senior student assisting the younger girls.</a:t>
            </a:r>
          </a:p>
          <a:p>
            <a:pPr marL="12065" marR="5080">
              <a:spcBef>
                <a:spcPts val="105"/>
              </a:spcBef>
              <a:buSzPct val="150000"/>
              <a:tabLst>
                <a:tab pos="355600" algn="l"/>
                <a:tab pos="356235" algn="l"/>
              </a:tabLst>
            </a:pPr>
            <a:endParaRPr lang="en-US" sz="1200" spc="-55" dirty="0">
              <a:solidFill>
                <a:srgbClr val="003366"/>
              </a:solidFill>
              <a:latin typeface="Arial"/>
              <a:cs typeface="Arial"/>
            </a:endParaRPr>
          </a:p>
          <a:p>
            <a:pPr marL="355600" marR="5080" indent="-343535">
              <a:spcBef>
                <a:spcPts val="105"/>
              </a:spcBef>
              <a:buSzPct val="15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endParaRPr lang="en-US" sz="1200" spc="-55" dirty="0">
              <a:solidFill>
                <a:srgbClr val="003366"/>
              </a:solidFill>
              <a:latin typeface="Arial"/>
              <a:cs typeface="Arial"/>
            </a:endParaRPr>
          </a:p>
          <a:p>
            <a:pPr marL="755015" marR="5080" lvl="3" indent="-285750">
              <a:spcBef>
                <a:spcPts val="105"/>
              </a:spcBef>
              <a:buSzPct val="75000"/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</a:pPr>
            <a:endParaRPr lang="en-US" sz="1200" spc="-55" dirty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30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418B5-69AA-3B7D-6A79-7B4AC0388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7EC8-7321-371D-6DD5-F383F00C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50" y="213740"/>
            <a:ext cx="6045834" cy="1051570"/>
          </a:xfrm>
        </p:spPr>
        <p:txBody>
          <a:bodyPr/>
          <a:lstStyle/>
          <a:p>
            <a:pPr marL="38100">
              <a:lnSpc>
                <a:spcPts val="4105"/>
              </a:lnSpc>
              <a:spcBef>
                <a:spcPts val="100"/>
              </a:spcBef>
            </a:pPr>
            <a:r>
              <a:rPr lang="en-US" dirty="0"/>
              <a:t>Photos from April 2025 Site Visit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36C92-E3C7-4DA3-2C9B-2A645E3D5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608077"/>
            <a:ext cx="5485014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54D242-CCBE-D59B-2C8A-6F20A911E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50" y="838200"/>
            <a:ext cx="6061571" cy="26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</TotalTime>
  <Words>618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Package</vt:lpstr>
      <vt:lpstr>Microsoft Word Document</vt:lpstr>
      <vt:lpstr>PowerPoint Presentation</vt:lpstr>
      <vt:lpstr>Site Visit in October 2025</vt:lpstr>
      <vt:lpstr>Photos from October 2025 Site Visit</vt:lpstr>
      <vt:lpstr>Internal Presentation</vt:lpstr>
      <vt:lpstr>Proposal + Budget</vt:lpstr>
      <vt:lpstr>Site Visit in April 2025</vt:lpstr>
      <vt:lpstr>Photos from April 2025 Site Visit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Maulik Nagri</dc:creator>
  <cp:lastModifiedBy>Maulik Nagri</cp:lastModifiedBy>
  <cp:revision>24</cp:revision>
  <dcterms:created xsi:type="dcterms:W3CDTF">2022-09-23T02:49:35Z</dcterms:created>
  <dcterms:modified xsi:type="dcterms:W3CDTF">2026-03-16T00:10:17Z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2022-09-23T00:00:00Z</vt:filetime>
  </property>
  <property fmtid="{D5CDD505-2E9C-101B-9397-08002B2CF9AE}" pid="5" name="Producer">
    <vt:lpwstr>Microsoft® PowerPoint® for Microsoft 365</vt:lpwstr>
  </property>
</Properties>
</file>