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6" r:id="rId2"/>
    <p:sldId id="274" r:id="rId3"/>
    <p:sldId id="271" r:id="rId4"/>
    <p:sldId id="273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3"/>
    <p:restoredTop sz="94804"/>
  </p:normalViewPr>
  <p:slideViewPr>
    <p:cSldViewPr snapToGrid="0">
      <p:cViewPr varScale="1">
        <p:scale>
          <a:sx n="93" d="100"/>
          <a:sy n="93" d="100"/>
        </p:scale>
        <p:origin x="57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7AE5-3EE2-F74A-B0AF-244B79FAFD7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446C1-C3AE-5547-A997-CCF5C02F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6C1-C3AE-5547-A997-CCF5C02FA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3D7C-19A6-F060-A91D-807BE42F8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61628-C93E-8E5C-8940-A6DF931FC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6E3C6-B338-6721-BE84-3D244F3C3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DAE3A-E992-1F8F-11C3-108FDBC29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6C1-C3AE-5547-A997-CCF5C02FA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2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0523-3C64-08A8-74ED-F09F7887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5DA6D-DAA4-3F03-CB7E-F6FA51621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216AE-CFB4-4ECE-99FA-6D4E12138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D841-B344-91FE-8B7A-3EC11BEC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6C1-C3AE-5547-A997-CCF5C02FA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8EF0-D4C9-01D2-EC64-23014589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0667A-9669-45AA-DAA2-14CD7A8D3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1F52C-2A03-D9DB-B923-A2FC0308D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0DBA4-FED7-35FB-8EDC-871DD9153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6C1-C3AE-5547-A997-CCF5C02FA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AC0BE-EC39-6349-16C0-61F60F4F4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248FE-3B21-47CB-21BE-7C59A368C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F5E13-E133-315D-43EE-A966B6777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0A393-7A02-D4B7-D738-6CBC41B5D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6C1-C3AE-5547-A997-CCF5C02FA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5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916D-7926-96A8-0DA4-B284683A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FE1FC-E721-FE16-F07B-D1177FB5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FEEA-5A71-C945-619C-8519E818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FBD0-18A9-560A-E89F-B22632BA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5D81-64C2-4330-6B62-70F6B33E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F3EC-1150-F4ED-EB2E-459820DB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58EA8-A70E-FD82-7801-9DA9D833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BCC5F-E4C0-02EE-4032-C960A795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C945-CC4F-8F12-E8C6-2D7AA060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171F-E1B1-0D2A-93FF-F54965DD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54060-1FC0-3927-CA84-721C1EF7D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9ACFC-88EC-FF4E-A5AF-260B831B5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43C3-A16F-98FB-420C-412AFD7F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31935-A96A-9BCD-5D4B-DB91D20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E5FD-889B-AFB8-3DA1-66914547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4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8AC4-CC89-B4EF-8351-A657F5B5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D1FF-B5E3-B6A4-273F-AAE0181C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6AB94-C8BC-58D6-9AA1-1AE53F76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05606-19C0-AC03-7636-083B0ACF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43253-4B22-C2C1-6323-212C625F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396E-E247-ECD6-847B-ACCD805F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5C98-AEBC-7EFF-EDFA-F7297417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437F-60CC-BD5F-735F-29AE193A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FD83-F546-A952-9D03-C9118DC3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94B03-92AF-1059-B1ED-A0F4A8A4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7C8F-0CA9-930C-CBD6-BE79A995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CC0A6-D6DE-6CA1-2CA1-C8F02D814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7DF94-4E0D-E7E3-3A15-110E6F9E1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9C7F0-17E4-02DF-8A94-DFD95016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D851-702E-BB49-454A-321DB645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02FE-CA7D-94BE-82CD-B5B8222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712E-C9A3-48AF-9449-9F97C70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D05E3-3646-B536-DA39-5F4A54C9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5C1B7-AF25-4DE2-79B3-DC0D71360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C3749-A7A2-6857-7074-41A27F350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2C61E-F627-78DB-955E-F928FB484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BFCE7-9A3D-17D0-F32F-03C83A2C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C56F3-34C0-9F80-18D1-E593DFB3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C6A52-0568-8F24-FA0C-77CFDEC0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824D-8071-541B-6566-6DBF5DC3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0C44A-66D1-B8DF-BACE-7F39DEE4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8848D-1249-1E83-6E0E-26AAFEF5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0EA92-251C-33B9-93E3-0120935C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852AA-6ECC-7385-0440-D6CE2A2A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843E1-BEB7-D978-692B-1E6C8A60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9AD63-72BF-4546-9FAF-6BE129EF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AEBB-7F83-309A-1E84-7DBC55D6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9C12-9C4A-C54C-674A-FF15A33D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B944E-DF6C-E88A-EAEB-A434645F6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33509-7D93-2DAE-FA03-C20BCF27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B3AA6-7F69-CC17-CF74-429FDCA0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1582C-15CC-6368-A24D-1A8372E5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6085-122F-5748-BF47-D48D7C5F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9203C-1FBD-1EC7-38DF-F84F2E1F1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5C534-0A31-6391-6817-8BC702E1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84E5-E1BE-F7F9-2608-5F61BA47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C6C39-3F56-AF70-4F99-009AC81E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C60F6-2D99-A815-1B0F-929F5A1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05AC8-67A9-ADF4-7437-B5FC6DC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992E0-04F6-FEB4-1639-C7E3E113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6D85-2DB4-DDF3-A9C0-C987EDE74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C159-2714-8C4A-B1C9-A06F09E666C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68A2-D014-4625-08A4-33976C8CB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BBB9-3065-51C0-0751-6B4C5B31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E4A46D-1AA4-3C4C-94A2-CD2DBD8A7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A499-5202-3B17-EB12-2507F51C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292"/>
            <a:ext cx="8167954" cy="62287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860D94-BD48-2BFE-07BE-EE4A3BB90C3A}"/>
              </a:ext>
            </a:extLst>
          </p:cNvPr>
          <p:cNvSpPr/>
          <p:nvPr/>
        </p:nvSpPr>
        <p:spPr>
          <a:xfrm>
            <a:off x="0" y="0"/>
            <a:ext cx="12192000" cy="1400255"/>
          </a:xfrm>
          <a:prstGeom prst="rect">
            <a:avLst/>
          </a:prstGeom>
          <a:solidFill>
            <a:srgbClr val="DBBF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HOPE/GEI in Ahmedabad, Gujarat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115F8-A685-B5E2-82BE-D7BA5A9CE0DF}"/>
              </a:ext>
            </a:extLst>
          </p:cNvPr>
          <p:cNvSpPr/>
          <p:nvPr/>
        </p:nvSpPr>
        <p:spPr>
          <a:xfrm>
            <a:off x="8167954" y="1400255"/>
            <a:ext cx="4024046" cy="5457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/>
            </a:pPr>
            <a:r>
              <a:rPr lang="en-US" sz="2000" dirty="0"/>
              <a:t>The smiles and confidence of the students is our goal.</a:t>
            </a:r>
          </a:p>
          <a:p>
            <a:pPr algn="ctr">
              <a:defRPr sz="1400"/>
            </a:pPr>
            <a:endParaRPr lang="en-US" sz="2000" dirty="0"/>
          </a:p>
          <a:p>
            <a:pPr algn="ctr">
              <a:defRPr sz="1400"/>
            </a:pPr>
            <a:r>
              <a:rPr lang="en-US" sz="2000" dirty="0"/>
              <a:t>HOPE/GEI focuses on all-round development in addition to academic training.</a:t>
            </a:r>
          </a:p>
        </p:txBody>
      </p:sp>
    </p:spTree>
    <p:extLst>
      <p:ext uri="{BB962C8B-B14F-4D97-AF65-F5344CB8AC3E}">
        <p14:creationId xmlns:p14="http://schemas.microsoft.com/office/powerpoint/2010/main" val="389644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CD8A9-1293-433D-22B0-EC977B3CB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E5DB8-66C8-169E-F246-B5EBF84ABA68}"/>
              </a:ext>
            </a:extLst>
          </p:cNvPr>
          <p:cNvSpPr/>
          <p:nvPr/>
        </p:nvSpPr>
        <p:spPr>
          <a:xfrm>
            <a:off x="0" y="0"/>
            <a:ext cx="12192000" cy="1400255"/>
          </a:xfrm>
          <a:prstGeom prst="rect">
            <a:avLst/>
          </a:prstGeom>
          <a:solidFill>
            <a:srgbClr val="DBBF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HOPE/GEI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5C4E8-89CA-09CF-211B-31FD836DA90D}"/>
              </a:ext>
            </a:extLst>
          </p:cNvPr>
          <p:cNvSpPr/>
          <p:nvPr/>
        </p:nvSpPr>
        <p:spPr>
          <a:xfrm>
            <a:off x="6573078" y="1400255"/>
            <a:ext cx="5618922" cy="5486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000" dirty="0"/>
              <a:t>Supports ~30 girls from under-privileged single-parent backgrounds in Ahmedabad’s impoverished areas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000" dirty="0"/>
              <a:t>To promote schooling , innovative means such as food security, healthcare support, peer coaching, counselling and life skills training are used 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000" dirty="0"/>
              <a:t>Site visits to police station, railway station, etc. banks, etc. are organized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000" dirty="0"/>
              <a:t>Parent engagement is a key pillar; they agree not to get the girls married until education is complete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000" dirty="0"/>
              <a:t>&gt;98% of girls complete schooling and many even go on to study in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D4879-D81D-B30A-A637-AB59481C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255"/>
            <a:ext cx="6573078" cy="54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1FAC-590F-2DA3-9C22-532EBC4D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800C0-13BC-83AF-3B6E-B4538318D7BA}"/>
              </a:ext>
            </a:extLst>
          </p:cNvPr>
          <p:cNvSpPr/>
          <p:nvPr/>
        </p:nvSpPr>
        <p:spPr>
          <a:xfrm>
            <a:off x="0" y="0"/>
            <a:ext cx="12192000" cy="1400255"/>
          </a:xfrm>
          <a:prstGeom prst="rect">
            <a:avLst/>
          </a:prstGeom>
          <a:solidFill>
            <a:srgbClr val="DBBF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A9198-1951-7FE3-7DAF-FA04C74C0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974"/>
            <a:ext cx="12192000" cy="54860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72096D-3579-9022-FA80-DF37EC05834E}"/>
              </a:ext>
            </a:extLst>
          </p:cNvPr>
          <p:cNvSpPr/>
          <p:nvPr/>
        </p:nvSpPr>
        <p:spPr>
          <a:xfrm>
            <a:off x="6573078" y="1400255"/>
            <a:ext cx="5618922" cy="548602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 sz="1400"/>
            </a:pPr>
            <a:r>
              <a:rPr lang="en-US" sz="2400" b="1" dirty="0"/>
              <a:t>Key Areas of Training</a:t>
            </a:r>
          </a:p>
          <a:p>
            <a:pPr>
              <a:defRPr sz="1400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Life Skills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Gender Equality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Reproductive Health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Menopause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Mental Health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Superstitions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Constitution &amp; Laws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Communication &amp; Relationship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Interviewing Skills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Time Management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2D5D2-BE8D-2FE7-3856-DBADE0B0E8FE}"/>
              </a:ext>
            </a:extLst>
          </p:cNvPr>
          <p:cNvSpPr/>
          <p:nvPr/>
        </p:nvSpPr>
        <p:spPr>
          <a:xfrm>
            <a:off x="1" y="1400255"/>
            <a:ext cx="6433072" cy="548602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 sz="1400"/>
            </a:pPr>
            <a:r>
              <a:rPr lang="en-US" sz="2400" b="1" dirty="0"/>
              <a:t>Key Areas of Support</a:t>
            </a:r>
          </a:p>
          <a:p>
            <a:pPr>
              <a:defRPr sz="1400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School &amp; Tuition Fees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Stationery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Counselling &amp; Guidance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Food kit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Health 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Snacks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Places for Study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Hygiene Kit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Site Visits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Tarpaulin</a:t>
            </a:r>
          </a:p>
          <a:p>
            <a:pPr>
              <a:defRPr sz="1400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34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CDAF-7F37-F2F8-CE52-92598A57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6D22B6-316E-BABE-D9CF-F80992436321}"/>
              </a:ext>
            </a:extLst>
          </p:cNvPr>
          <p:cNvSpPr/>
          <p:nvPr/>
        </p:nvSpPr>
        <p:spPr>
          <a:xfrm>
            <a:off x="0" y="0"/>
            <a:ext cx="12192000" cy="1400255"/>
          </a:xfrm>
          <a:prstGeom prst="rect">
            <a:avLst/>
          </a:prstGeom>
          <a:solidFill>
            <a:srgbClr val="DBBF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 For Education’s Role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81E2E-81CA-8588-5118-58316D043C4E}"/>
              </a:ext>
            </a:extLst>
          </p:cNvPr>
          <p:cNvSpPr/>
          <p:nvPr/>
        </p:nvSpPr>
        <p:spPr>
          <a:xfrm>
            <a:off x="6573078" y="1400255"/>
            <a:ext cx="5618922" cy="5486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Financial Support covering schooling, workshops, and healthcare with annual budget of ~$6,500 </a:t>
            </a:r>
            <a:r>
              <a:rPr lang="en-US" sz="2000" dirty="0"/>
              <a:t>(~30% of total)</a:t>
            </a:r>
            <a:r>
              <a:rPr lang="en-US" sz="2400" dirty="0"/>
              <a:t>.</a:t>
            </a:r>
          </a:p>
          <a:p>
            <a:pPr>
              <a:defRPr sz="1400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Site visit in October 2025 and various virtual check-ins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Sharing best practices from the Asha ecosystem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Support girls completing schooling and avoid early marriage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5D6AD-E56D-4327-1083-DC71BA42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255"/>
            <a:ext cx="6573078" cy="2671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97B10-61CE-035B-9E9E-279234DA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48045"/>
            <a:ext cx="6573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D8E0-E97E-FFDB-CF2C-1478F1CAA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801E72-8AB4-6BDE-3CC5-8D61555E14CE}"/>
              </a:ext>
            </a:extLst>
          </p:cNvPr>
          <p:cNvSpPr/>
          <p:nvPr/>
        </p:nvSpPr>
        <p:spPr>
          <a:xfrm>
            <a:off x="0" y="0"/>
            <a:ext cx="12192000" cy="1400255"/>
          </a:xfrm>
          <a:prstGeom prst="rect">
            <a:avLst/>
          </a:prstGeom>
          <a:solidFill>
            <a:srgbClr val="DBBF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52BC5-6966-A08E-007D-5E138F9F24AB}"/>
              </a:ext>
            </a:extLst>
          </p:cNvPr>
          <p:cNvSpPr/>
          <p:nvPr/>
        </p:nvSpPr>
        <p:spPr>
          <a:xfrm>
            <a:off x="6573078" y="1400255"/>
            <a:ext cx="5618922" cy="5455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Coordinate with Asha Stanford Chapter to increase girl enrollment by ~10</a:t>
            </a:r>
          </a:p>
          <a:p>
            <a:pPr>
              <a:defRPr sz="1400"/>
            </a:pPr>
            <a:endParaRPr lang="en-US" sz="2400" dirty="0"/>
          </a:p>
          <a:p>
            <a:pPr>
              <a:defRPr sz="1400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en-US" sz="2400" dirty="0"/>
              <a:t>Increase volunteer engagement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988BC-0EF5-E453-7E12-7E412965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255"/>
            <a:ext cx="6573078" cy="54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20966</TotalTime>
  <Words>246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santosh kumar verma</dc:creator>
  <cp:lastModifiedBy>Maulik Nagri</cp:lastModifiedBy>
  <cp:revision>28</cp:revision>
  <dcterms:created xsi:type="dcterms:W3CDTF">2025-10-20T16:43:07Z</dcterms:created>
  <dcterms:modified xsi:type="dcterms:W3CDTF">2026-03-27T05:14:38Z</dcterms:modified>
</cp:coreProperties>
</file>