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9906000"/>
  <p:notesSz cx="12192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1755">
          <p15:clr>
            <a:srgbClr val="A4A3A4"/>
          </p15:clr>
        </p15:guide>
      </p15:sldGuideLst>
    </p:ext>
    <p:ext uri="GoogleSlidesCustomDataVersion2">
      <go:slidesCustomData xmlns:go="http://customooxmlschemas.google.com/" r:id="rId24" roundtripDataSignature="AMtx7mimP7rXmB9Z1i+4CwV1D1Ws5xKaK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CFF5205-E01B-4CE7-85EF-00EC3DBBC3FE}">
  <a:tblStyle styleId="{BCFF5205-E01B-4CE7-85EF-00EC3DBBC3FE}" styleName="Table_0">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1755"/>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algn="r">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 name="Google Shape;5;n"/>
          <p:cNvSpPr/>
          <p:nvPr>
            <p:ph idx="3"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sz="12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sz="1200"/>
              <a:t>‹#›</a:t>
            </a:fld>
            <a:endParaRPr sz="1200"/>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0: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2: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3: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1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4: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957b3f60f62a4a1_10:notes"/>
          <p:cNvSpPr txBox="1"/>
          <p:nvPr>
            <p:ph idx="1" type="body"/>
          </p:nvPr>
        </p:nvSpPr>
        <p:spPr>
          <a:xfrm>
            <a:off x="1219200" y="3300413"/>
            <a:ext cx="9753600" cy="27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g3957b3f60f62a4a1_10:notes"/>
          <p:cNvSpPr/>
          <p:nvPr>
            <p:ph idx="2" type="sldImg"/>
          </p:nvPr>
        </p:nvSpPr>
        <p:spPr>
          <a:xfrm>
            <a:off x="4424363" y="857250"/>
            <a:ext cx="3343200" cy="23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 name="Google Shape;207;p15: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6: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 name="Google Shape;56;p2: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 name="Google Shape;77;p3: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4: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5: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6: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7: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8: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4424363" y="857250"/>
            <a:ext cx="3343275"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lient Logo">
  <p:cSld name="Title Slide Client Logo">
    <p:spTree>
      <p:nvGrpSpPr>
        <p:cNvPr id="15" name="Shape 15"/>
        <p:cNvGrpSpPr/>
        <p:nvPr/>
      </p:nvGrpSpPr>
      <p:grpSpPr>
        <a:xfrm>
          <a:off x="0" y="0"/>
          <a:ext cx="0" cy="0"/>
          <a:chOff x="0" y="0"/>
          <a:chExt cx="0" cy="0"/>
        </a:xfrm>
      </p:grpSpPr>
      <p:sp>
        <p:nvSpPr>
          <p:cNvPr id="16" name="Google Shape;16;p18"/>
          <p:cNvSpPr/>
          <p:nvPr/>
        </p:nvSpPr>
        <p:spPr>
          <a:xfrm>
            <a:off x="0" y="6116128"/>
            <a:ext cx="9906000" cy="741872"/>
          </a:xfrm>
          <a:prstGeom prst="rect">
            <a:avLst/>
          </a:prstGeom>
          <a:solidFill>
            <a:srgbClr val="00B050"/>
          </a:solidFill>
          <a:ln cap="flat" cmpd="sng" w="25400">
            <a:solidFill>
              <a:srgbClr val="00B050"/>
            </a:solidFill>
            <a:prstDash val="solid"/>
            <a:round/>
            <a:headEnd len="sm" w="sm" type="none"/>
            <a:tailEnd len="sm" w="sm" type="none"/>
          </a:ln>
        </p:spPr>
        <p:txBody>
          <a:bodyPr anchorCtr="0" anchor="ctr" bIns="43800" lIns="87625" spcFirstLastPara="1" rIns="87625" wrap="square" tIns="438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733" u="none" cap="none" strike="noStrike">
              <a:solidFill>
                <a:schemeClr val="lt1"/>
              </a:solidFill>
              <a:latin typeface="Arial"/>
              <a:ea typeface="Arial"/>
              <a:cs typeface="Arial"/>
              <a:sym typeface="Arial"/>
            </a:endParaRPr>
          </a:p>
        </p:txBody>
      </p:sp>
      <p:pic>
        <p:nvPicPr>
          <p:cNvPr id="17" name="Google Shape;17;p18"/>
          <p:cNvPicPr preferRelativeResize="0"/>
          <p:nvPr/>
        </p:nvPicPr>
        <p:blipFill rotWithShape="1">
          <a:blip r:embed="rId2">
            <a:alphaModFix/>
          </a:blip>
          <a:srcRect b="0" l="0" r="0" t="0"/>
          <a:stretch/>
        </p:blipFill>
        <p:spPr>
          <a:xfrm>
            <a:off x="2084274" y="1691668"/>
            <a:ext cx="5745136" cy="1895720"/>
          </a:xfrm>
          <a:prstGeom prst="rect">
            <a:avLst/>
          </a:prstGeom>
          <a:noFill/>
          <a:ln>
            <a:noFill/>
          </a:ln>
        </p:spPr>
      </p:pic>
      <p:sp>
        <p:nvSpPr>
          <p:cNvPr id="18" name="Google Shape;18;p18"/>
          <p:cNvSpPr txBox="1"/>
          <p:nvPr>
            <p:ph idx="12" type="sldNum"/>
          </p:nvPr>
        </p:nvSpPr>
        <p:spPr>
          <a:xfrm>
            <a:off x="9269849" y="6333135"/>
            <a:ext cx="594425" cy="524800"/>
          </a:xfrm>
          <a:prstGeom prst="rect">
            <a:avLst/>
          </a:prstGeom>
          <a:noFill/>
          <a:ln>
            <a:noFill/>
          </a:ln>
        </p:spPr>
        <p:txBody>
          <a:bodyPr anchorCtr="0" anchor="t" bIns="91425" lIns="91425" spcFirstLastPara="1" rIns="91425" wrap="square" tIns="91425">
            <a:noAutofit/>
          </a:bodyPr>
          <a:lstStyle>
            <a:lvl1pPr indent="0" lvl="0" algn="r">
              <a:buClr>
                <a:srgbClr val="888888"/>
              </a:buClr>
              <a:buSzPts val="1800"/>
              <a:buNone/>
              <a:defRPr>
                <a:solidFill>
                  <a:srgbClr val="888888"/>
                </a:solidFill>
              </a:defRPr>
            </a:lvl1pPr>
            <a:lvl2pPr indent="0" lvl="1" algn="r">
              <a:buClr>
                <a:srgbClr val="888888"/>
              </a:buClr>
              <a:buSzPts val="1800"/>
              <a:buNone/>
              <a:defRPr>
                <a:solidFill>
                  <a:srgbClr val="888888"/>
                </a:solidFill>
              </a:defRPr>
            </a:lvl2pPr>
            <a:lvl3pPr indent="0" lvl="2" algn="r">
              <a:buClr>
                <a:srgbClr val="888888"/>
              </a:buClr>
              <a:buSzPts val="1800"/>
              <a:buNone/>
              <a:defRPr>
                <a:solidFill>
                  <a:srgbClr val="888888"/>
                </a:solidFill>
              </a:defRPr>
            </a:lvl3pPr>
            <a:lvl4pPr indent="0" lvl="3" algn="r">
              <a:buClr>
                <a:srgbClr val="888888"/>
              </a:buClr>
              <a:buSzPts val="1800"/>
              <a:buNone/>
              <a:defRPr>
                <a:solidFill>
                  <a:srgbClr val="888888"/>
                </a:solidFill>
              </a:defRPr>
            </a:lvl4pPr>
            <a:lvl5pPr indent="0" lvl="4" algn="r">
              <a:buClr>
                <a:srgbClr val="888888"/>
              </a:buClr>
              <a:buSzPts val="1800"/>
              <a:buNone/>
              <a:defRPr>
                <a:solidFill>
                  <a:srgbClr val="888888"/>
                </a:solidFill>
              </a:defRPr>
            </a:lvl5pPr>
            <a:lvl6pPr indent="0" lvl="5" algn="r">
              <a:buClr>
                <a:srgbClr val="888888"/>
              </a:buClr>
              <a:buSzPts val="1800"/>
              <a:buNone/>
              <a:defRPr>
                <a:solidFill>
                  <a:srgbClr val="888888"/>
                </a:solidFill>
              </a:defRPr>
            </a:lvl6pPr>
            <a:lvl7pPr indent="0" lvl="6" algn="r">
              <a:buClr>
                <a:srgbClr val="888888"/>
              </a:buClr>
              <a:buSzPts val="1800"/>
              <a:buNone/>
              <a:defRPr>
                <a:solidFill>
                  <a:srgbClr val="888888"/>
                </a:solidFill>
              </a:defRPr>
            </a:lvl7pPr>
            <a:lvl8pPr indent="0" lvl="7" algn="r">
              <a:buClr>
                <a:srgbClr val="888888"/>
              </a:buClr>
              <a:buSzPts val="1800"/>
              <a:buNone/>
              <a:defRPr>
                <a:solidFill>
                  <a:srgbClr val="888888"/>
                </a:solidFill>
              </a:defRPr>
            </a:lvl8pPr>
            <a:lvl9pPr indent="0" lvl="8" algn="r">
              <a:buClr>
                <a:srgbClr val="888888"/>
              </a:buClr>
              <a:buSzPts val="1800"/>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9"/>
          <p:cNvSpPr txBox="1"/>
          <p:nvPr>
            <p:ph type="title"/>
          </p:nvPr>
        </p:nvSpPr>
        <p:spPr>
          <a:xfrm>
            <a:off x="133319" y="188417"/>
            <a:ext cx="8919671" cy="43088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19"/>
          <p:cNvSpPr txBox="1"/>
          <p:nvPr>
            <p:ph idx="1" type="body"/>
          </p:nvPr>
        </p:nvSpPr>
        <p:spPr>
          <a:xfrm>
            <a:off x="531457" y="2104085"/>
            <a:ext cx="6415683"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 name="Google Shape;22;p19"/>
          <p:cNvSpPr txBox="1"/>
          <p:nvPr>
            <p:ph idx="11" type="ftr"/>
          </p:nvPr>
        </p:nvSpPr>
        <p:spPr>
          <a:xfrm>
            <a:off x="3368040" y="6377940"/>
            <a:ext cx="316992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9"/>
          <p:cNvSpPr txBox="1"/>
          <p:nvPr>
            <p:ph idx="10" type="dt"/>
          </p:nvPr>
        </p:nvSpPr>
        <p:spPr>
          <a:xfrm>
            <a:off x="495300" y="6377940"/>
            <a:ext cx="227838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9"/>
          <p:cNvSpPr txBox="1"/>
          <p:nvPr>
            <p:ph idx="12" type="sldNum"/>
          </p:nvPr>
        </p:nvSpPr>
        <p:spPr>
          <a:xfrm>
            <a:off x="7132320" y="6377940"/>
            <a:ext cx="227838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5" name="Shape 25"/>
        <p:cNvGrpSpPr/>
        <p:nvPr/>
      </p:nvGrpSpPr>
      <p:grpSpPr>
        <a:xfrm>
          <a:off x="0" y="0"/>
          <a:ext cx="0" cy="0"/>
          <a:chOff x="0" y="0"/>
          <a:chExt cx="0" cy="0"/>
        </a:xfrm>
      </p:grpSpPr>
      <p:sp>
        <p:nvSpPr>
          <p:cNvPr id="26" name="Google Shape;26;p20"/>
          <p:cNvSpPr txBox="1"/>
          <p:nvPr>
            <p:ph type="ctrTitle"/>
          </p:nvPr>
        </p:nvSpPr>
        <p:spPr>
          <a:xfrm>
            <a:off x="742950" y="2125980"/>
            <a:ext cx="8420100" cy="43088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0"/>
          <p:cNvSpPr txBox="1"/>
          <p:nvPr>
            <p:ph idx="1" type="subTitle"/>
          </p:nvPr>
        </p:nvSpPr>
        <p:spPr>
          <a:xfrm>
            <a:off x="1485900" y="3840480"/>
            <a:ext cx="693420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0"/>
          <p:cNvSpPr txBox="1"/>
          <p:nvPr>
            <p:ph idx="11" type="ftr"/>
          </p:nvPr>
        </p:nvSpPr>
        <p:spPr>
          <a:xfrm>
            <a:off x="3368040" y="6377940"/>
            <a:ext cx="316992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0"/>
          <p:cNvSpPr txBox="1"/>
          <p:nvPr>
            <p:ph idx="10" type="dt"/>
          </p:nvPr>
        </p:nvSpPr>
        <p:spPr>
          <a:xfrm>
            <a:off x="495300" y="6377940"/>
            <a:ext cx="227838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20"/>
          <p:cNvSpPr txBox="1"/>
          <p:nvPr>
            <p:ph idx="12" type="sldNum"/>
          </p:nvPr>
        </p:nvSpPr>
        <p:spPr>
          <a:xfrm>
            <a:off x="7132320" y="6377940"/>
            <a:ext cx="227838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1" name="Shape 31"/>
        <p:cNvGrpSpPr/>
        <p:nvPr/>
      </p:nvGrpSpPr>
      <p:grpSpPr>
        <a:xfrm>
          <a:off x="0" y="0"/>
          <a:ext cx="0" cy="0"/>
          <a:chOff x="0" y="0"/>
          <a:chExt cx="0" cy="0"/>
        </a:xfrm>
      </p:grpSpPr>
      <p:sp>
        <p:nvSpPr>
          <p:cNvPr id="32" name="Google Shape;32;p21"/>
          <p:cNvSpPr txBox="1"/>
          <p:nvPr>
            <p:ph type="title"/>
          </p:nvPr>
        </p:nvSpPr>
        <p:spPr>
          <a:xfrm>
            <a:off x="133319" y="188417"/>
            <a:ext cx="8919671" cy="43088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1"/>
          <p:cNvSpPr txBox="1"/>
          <p:nvPr>
            <p:ph idx="1" type="body"/>
          </p:nvPr>
        </p:nvSpPr>
        <p:spPr>
          <a:xfrm>
            <a:off x="495300" y="1577340"/>
            <a:ext cx="430911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 name="Google Shape;34;p21"/>
          <p:cNvSpPr txBox="1"/>
          <p:nvPr>
            <p:ph idx="2" type="body"/>
          </p:nvPr>
        </p:nvSpPr>
        <p:spPr>
          <a:xfrm>
            <a:off x="5101590" y="1577340"/>
            <a:ext cx="4309110" cy="276999"/>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5" name="Google Shape;35;p21"/>
          <p:cNvSpPr txBox="1"/>
          <p:nvPr>
            <p:ph idx="11" type="ftr"/>
          </p:nvPr>
        </p:nvSpPr>
        <p:spPr>
          <a:xfrm>
            <a:off x="3368040" y="6377940"/>
            <a:ext cx="316992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21"/>
          <p:cNvSpPr txBox="1"/>
          <p:nvPr>
            <p:ph idx="10" type="dt"/>
          </p:nvPr>
        </p:nvSpPr>
        <p:spPr>
          <a:xfrm>
            <a:off x="495300" y="6377940"/>
            <a:ext cx="227838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21"/>
          <p:cNvSpPr txBox="1"/>
          <p:nvPr>
            <p:ph idx="12" type="sldNum"/>
          </p:nvPr>
        </p:nvSpPr>
        <p:spPr>
          <a:xfrm>
            <a:off x="7132320" y="6377940"/>
            <a:ext cx="227838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 name="Shape 38"/>
        <p:cNvGrpSpPr/>
        <p:nvPr/>
      </p:nvGrpSpPr>
      <p:grpSpPr>
        <a:xfrm>
          <a:off x="0" y="0"/>
          <a:ext cx="0" cy="0"/>
          <a:chOff x="0" y="0"/>
          <a:chExt cx="0" cy="0"/>
        </a:xfrm>
      </p:grpSpPr>
      <p:sp>
        <p:nvSpPr>
          <p:cNvPr id="39" name="Google Shape;39;p22"/>
          <p:cNvSpPr txBox="1"/>
          <p:nvPr>
            <p:ph type="title"/>
          </p:nvPr>
        </p:nvSpPr>
        <p:spPr>
          <a:xfrm>
            <a:off x="133319" y="188417"/>
            <a:ext cx="8919671" cy="430887"/>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2800">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22"/>
          <p:cNvSpPr txBox="1"/>
          <p:nvPr>
            <p:ph idx="11" type="ftr"/>
          </p:nvPr>
        </p:nvSpPr>
        <p:spPr>
          <a:xfrm>
            <a:off x="3368040" y="6377940"/>
            <a:ext cx="316992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22"/>
          <p:cNvSpPr txBox="1"/>
          <p:nvPr>
            <p:ph idx="10" type="dt"/>
          </p:nvPr>
        </p:nvSpPr>
        <p:spPr>
          <a:xfrm>
            <a:off x="495300" y="6377940"/>
            <a:ext cx="227838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2"/>
          <p:cNvSpPr txBox="1"/>
          <p:nvPr>
            <p:ph idx="12" type="sldNum"/>
          </p:nvPr>
        </p:nvSpPr>
        <p:spPr>
          <a:xfrm>
            <a:off x="7132320" y="6377940"/>
            <a:ext cx="227838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 name="Shape 43"/>
        <p:cNvGrpSpPr/>
        <p:nvPr/>
      </p:nvGrpSpPr>
      <p:grpSpPr>
        <a:xfrm>
          <a:off x="0" y="0"/>
          <a:ext cx="0" cy="0"/>
          <a:chOff x="0" y="0"/>
          <a:chExt cx="0" cy="0"/>
        </a:xfrm>
      </p:grpSpPr>
      <p:sp>
        <p:nvSpPr>
          <p:cNvPr id="44" name="Google Shape;44;p23"/>
          <p:cNvSpPr txBox="1"/>
          <p:nvPr>
            <p:ph idx="11" type="ftr"/>
          </p:nvPr>
        </p:nvSpPr>
        <p:spPr>
          <a:xfrm>
            <a:off x="3368040" y="6377940"/>
            <a:ext cx="316992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3"/>
          <p:cNvSpPr txBox="1"/>
          <p:nvPr>
            <p:ph idx="10" type="dt"/>
          </p:nvPr>
        </p:nvSpPr>
        <p:spPr>
          <a:xfrm>
            <a:off x="495300" y="6377940"/>
            <a:ext cx="227838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23"/>
          <p:cNvSpPr txBox="1"/>
          <p:nvPr>
            <p:ph idx="12" type="sldNum"/>
          </p:nvPr>
        </p:nvSpPr>
        <p:spPr>
          <a:xfrm>
            <a:off x="7132320" y="6377940"/>
            <a:ext cx="2278380" cy="276999"/>
          </a:xfrm>
          <a:prstGeom prst="rect">
            <a:avLst/>
          </a:prstGeom>
          <a:noFill/>
          <a:ln>
            <a:noFill/>
          </a:ln>
        </p:spPr>
        <p:txBody>
          <a:bodyPr anchorCtr="0" anchor="t" bIns="0" lIns="0" spcFirstLastPara="1" rIns="0" wrap="square" tIns="0">
            <a:sp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txBox="1"/>
          <p:nvPr>
            <p:ph type="title"/>
          </p:nvPr>
        </p:nvSpPr>
        <p:spPr>
          <a:xfrm>
            <a:off x="133319" y="188417"/>
            <a:ext cx="8919671" cy="430887"/>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28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7"/>
          <p:cNvSpPr txBox="1"/>
          <p:nvPr>
            <p:ph idx="1" type="body"/>
          </p:nvPr>
        </p:nvSpPr>
        <p:spPr>
          <a:xfrm>
            <a:off x="531457" y="2104085"/>
            <a:ext cx="6415683" cy="276999"/>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2" name="Google Shape;12;p17"/>
          <p:cNvSpPr txBox="1"/>
          <p:nvPr>
            <p:ph idx="11" type="ftr"/>
          </p:nvPr>
        </p:nvSpPr>
        <p:spPr>
          <a:xfrm>
            <a:off x="3368040" y="6377940"/>
            <a:ext cx="3169920" cy="276999"/>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17"/>
          <p:cNvSpPr txBox="1"/>
          <p:nvPr>
            <p:ph idx="10" type="dt"/>
          </p:nvPr>
        </p:nvSpPr>
        <p:spPr>
          <a:xfrm>
            <a:off x="495300" y="6377940"/>
            <a:ext cx="2278380"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sz="1800">
                <a:solidFill>
                  <a:srgbClr val="888888"/>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 name="Google Shape;14;p17"/>
          <p:cNvSpPr txBox="1"/>
          <p:nvPr>
            <p:ph idx="12" type="sldNum"/>
          </p:nvPr>
        </p:nvSpPr>
        <p:spPr>
          <a:xfrm>
            <a:off x="7132320" y="6377940"/>
            <a:ext cx="2278380" cy="276999"/>
          </a:xfrm>
          <a:prstGeom prst="rect">
            <a:avLst/>
          </a:prstGeom>
          <a:noFill/>
          <a:ln>
            <a:noFill/>
          </a:ln>
        </p:spPr>
        <p:txBody>
          <a:bodyPr anchorCtr="0" anchor="t" bIns="0" lIns="0" spcFirstLastPara="1" rIns="0" wrap="square" tIns="0">
            <a:spAutoFit/>
          </a:bodyPr>
          <a:lstStyle>
            <a:lvl1pPr indent="0" lvl="0" algn="r">
              <a:spcBef>
                <a:spcPts val="0"/>
              </a:spcBef>
              <a:buNone/>
              <a:defRPr sz="1800">
                <a:solidFill>
                  <a:srgbClr val="888888"/>
                </a:solidFill>
              </a:defRPr>
            </a:lvl1pPr>
            <a:lvl2pPr indent="0" lvl="1" algn="r">
              <a:spcBef>
                <a:spcPts val="0"/>
              </a:spcBef>
              <a:buNone/>
              <a:defRPr sz="1800">
                <a:solidFill>
                  <a:srgbClr val="888888"/>
                </a:solidFill>
              </a:defRPr>
            </a:lvl2pPr>
            <a:lvl3pPr indent="0" lvl="2" algn="r">
              <a:spcBef>
                <a:spcPts val="0"/>
              </a:spcBef>
              <a:buNone/>
              <a:defRPr sz="1800">
                <a:solidFill>
                  <a:srgbClr val="888888"/>
                </a:solidFill>
              </a:defRPr>
            </a:lvl3pPr>
            <a:lvl4pPr indent="0" lvl="3" algn="r">
              <a:spcBef>
                <a:spcPts val="0"/>
              </a:spcBef>
              <a:buNone/>
              <a:defRPr sz="1800">
                <a:solidFill>
                  <a:srgbClr val="888888"/>
                </a:solidFill>
              </a:defRPr>
            </a:lvl4pPr>
            <a:lvl5pPr indent="0" lvl="4" algn="r">
              <a:spcBef>
                <a:spcPts val="0"/>
              </a:spcBef>
              <a:buNone/>
              <a:defRPr sz="1800">
                <a:solidFill>
                  <a:srgbClr val="888888"/>
                </a:solidFill>
              </a:defRPr>
            </a:lvl5pPr>
            <a:lvl6pPr indent="0" lvl="5" algn="r">
              <a:spcBef>
                <a:spcPts val="0"/>
              </a:spcBef>
              <a:buNone/>
              <a:defRPr sz="1800">
                <a:solidFill>
                  <a:srgbClr val="888888"/>
                </a:solidFill>
              </a:defRPr>
            </a:lvl6pPr>
            <a:lvl7pPr indent="0" lvl="6" algn="r">
              <a:spcBef>
                <a:spcPts val="0"/>
              </a:spcBef>
              <a:buNone/>
              <a:defRPr sz="1800">
                <a:solidFill>
                  <a:srgbClr val="888888"/>
                </a:solidFill>
              </a:defRPr>
            </a:lvl7pPr>
            <a:lvl8pPr indent="0" lvl="7" algn="r">
              <a:spcBef>
                <a:spcPts val="0"/>
              </a:spcBef>
              <a:buNone/>
              <a:defRPr sz="1800">
                <a:solidFill>
                  <a:srgbClr val="888888"/>
                </a:solidFill>
              </a:defRPr>
            </a:lvl8pPr>
            <a:lvl9pPr indent="0" lvl="8" algn="r">
              <a:spcBef>
                <a:spcPts val="0"/>
              </a:spcBef>
              <a:buNone/>
              <a:defRPr sz="1800">
                <a:solidFill>
                  <a:srgbClr val="888888"/>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25.jpg"/><Relationship Id="rId5" Type="http://schemas.openxmlformats.org/officeDocument/2006/relationships/image" Target="../media/image23.jpg"/><Relationship Id="rId6" Type="http://schemas.openxmlformats.org/officeDocument/2006/relationships/image" Target="../media/image35.jpg"/><Relationship Id="rId7" Type="http://schemas.openxmlformats.org/officeDocument/2006/relationships/image" Target="../media/image24.jpg"/><Relationship Id="rId8" Type="http://schemas.openxmlformats.org/officeDocument/2006/relationships/hyperlink" Target="https://ashadocserver.s3.amazonaws.com/1214_SHED_Site_Visit_Report_Sept_2024.doc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6.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8.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6.jpg"/><Relationship Id="rId5" Type="http://schemas.openxmlformats.org/officeDocument/2006/relationships/image" Target="../media/image19.jpg"/><Relationship Id="rId6"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8.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g"/><Relationship Id="rId4" Type="http://schemas.openxmlformats.org/officeDocument/2006/relationships/image" Target="../media/image14.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9.png"/><Relationship Id="rId5" Type="http://schemas.openxmlformats.org/officeDocument/2006/relationships/image" Target="../media/image32.png"/><Relationship Id="rId6" Type="http://schemas.openxmlformats.org/officeDocument/2006/relationships/image" Target="../media/image22.png"/><Relationship Id="rId7" Type="http://schemas.openxmlformats.org/officeDocument/2006/relationships/image" Target="../media/image17.png"/><Relationship Id="rId8"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 name="Shape 50"/>
        <p:cNvGrpSpPr/>
        <p:nvPr/>
      </p:nvGrpSpPr>
      <p:grpSpPr>
        <a:xfrm>
          <a:off x="0" y="0"/>
          <a:ext cx="0" cy="0"/>
          <a:chOff x="0" y="0"/>
          <a:chExt cx="0" cy="0"/>
        </a:xfrm>
      </p:grpSpPr>
      <p:pic>
        <p:nvPicPr>
          <p:cNvPr id="51" name="Google Shape;51;p1"/>
          <p:cNvPicPr preferRelativeResize="0"/>
          <p:nvPr/>
        </p:nvPicPr>
        <p:blipFill rotWithShape="1">
          <a:blip r:embed="rId3">
            <a:alphaModFix/>
          </a:blip>
          <a:srcRect b="0" l="0" r="0" t="0"/>
          <a:stretch/>
        </p:blipFill>
        <p:spPr>
          <a:xfrm>
            <a:off x="-35442" y="0"/>
            <a:ext cx="9941442" cy="6477000"/>
          </a:xfrm>
          <a:prstGeom prst="rect">
            <a:avLst/>
          </a:prstGeom>
          <a:noFill/>
          <a:ln>
            <a:noFill/>
          </a:ln>
        </p:spPr>
      </p:pic>
      <p:sp>
        <p:nvSpPr>
          <p:cNvPr id="52" name="Google Shape;52;p1"/>
          <p:cNvSpPr txBox="1"/>
          <p:nvPr/>
        </p:nvSpPr>
        <p:spPr>
          <a:xfrm>
            <a:off x="152400" y="3479075"/>
            <a:ext cx="9906000" cy="1778725"/>
          </a:xfrm>
          <a:prstGeom prst="rect">
            <a:avLst/>
          </a:prstGeom>
          <a:noFill/>
          <a:ln>
            <a:noFill/>
          </a:ln>
        </p:spPr>
        <p:txBody>
          <a:bodyPr anchorCtr="0" anchor="ctr" bIns="0" lIns="0" spcFirstLastPara="1" rIns="0" wrap="square" tIns="0">
            <a:noAutofit/>
          </a:bodyPr>
          <a:lstStyle/>
          <a:p>
            <a:pPr indent="-178853" lvl="0" marL="178853" rtl="0" algn="ctr">
              <a:spcBef>
                <a:spcPts val="0"/>
              </a:spcBef>
              <a:spcAft>
                <a:spcPts val="0"/>
              </a:spcAft>
              <a:buNone/>
            </a:pPr>
            <a:r>
              <a:rPr b="1" lang="en-US" sz="2167">
                <a:solidFill>
                  <a:srgbClr val="0000FF"/>
                </a:solidFill>
                <a:latin typeface="Georgia"/>
                <a:ea typeface="Georgia"/>
                <a:cs typeface="Georgia"/>
                <a:sym typeface="Georgia"/>
              </a:rPr>
              <a:t>SHED – Society for Health And Educational Development</a:t>
            </a:r>
            <a:endParaRPr b="1" sz="2167">
              <a:solidFill>
                <a:srgbClr val="0000FF"/>
              </a:solidFill>
              <a:latin typeface="Georgia"/>
              <a:ea typeface="Georgia"/>
              <a:cs typeface="Georgia"/>
              <a:sym typeface="Georgia"/>
            </a:endParaRPr>
          </a:p>
          <a:p>
            <a:pPr indent="-178853" lvl="0" marL="178853" rtl="0" algn="ctr">
              <a:spcBef>
                <a:spcPts val="0"/>
              </a:spcBef>
              <a:spcAft>
                <a:spcPts val="0"/>
              </a:spcAft>
              <a:buNone/>
            </a:pPr>
            <a:r>
              <a:rPr b="1" lang="en-US" sz="1625">
                <a:solidFill>
                  <a:srgbClr val="0000FF"/>
                </a:solidFill>
                <a:latin typeface="Georgia"/>
                <a:ea typeface="Georgia"/>
                <a:cs typeface="Georgia"/>
                <a:sym typeface="Georgia"/>
              </a:rPr>
              <a:t>(Rural)</a:t>
            </a:r>
            <a:endParaRPr b="1" sz="1625">
              <a:solidFill>
                <a:srgbClr val="0000FF"/>
              </a:solidFill>
              <a:latin typeface="Georgia"/>
              <a:ea typeface="Georgia"/>
              <a:cs typeface="Georgia"/>
              <a:sym typeface="Georgia"/>
            </a:endParaRPr>
          </a:p>
          <a:p>
            <a:pPr indent="-178853" lvl="0" marL="178853" rtl="0" algn="ctr">
              <a:spcBef>
                <a:spcPts val="0"/>
              </a:spcBef>
              <a:spcAft>
                <a:spcPts val="0"/>
              </a:spcAft>
              <a:buNone/>
            </a:pPr>
            <a:r>
              <a:rPr b="1" lang="en-US" sz="1950">
                <a:solidFill>
                  <a:srgbClr val="0000FF"/>
                </a:solidFill>
                <a:latin typeface="Georgia"/>
                <a:ea typeface="Georgia"/>
                <a:cs typeface="Georgia"/>
                <a:sym typeface="Georgia"/>
              </a:rPr>
              <a:t>Annual Review for April 2024 - March 2025</a:t>
            </a:r>
            <a:endParaRPr b="1" sz="1950">
              <a:solidFill>
                <a:srgbClr val="0000FF"/>
              </a:solidFill>
              <a:latin typeface="Georgia"/>
              <a:ea typeface="Georgia"/>
              <a:cs typeface="Georgia"/>
              <a:sym typeface="Georgia"/>
            </a:endParaRPr>
          </a:p>
          <a:p>
            <a:pPr indent="-178853" lvl="0" marL="178853" rtl="0" algn="ctr">
              <a:spcBef>
                <a:spcPts val="0"/>
              </a:spcBef>
              <a:spcAft>
                <a:spcPts val="0"/>
              </a:spcAft>
              <a:buNone/>
            </a:pPr>
            <a:r>
              <a:rPr b="1" lang="en-US" sz="1950">
                <a:solidFill>
                  <a:srgbClr val="0000FF"/>
                </a:solidFill>
                <a:latin typeface="Georgia"/>
                <a:ea typeface="Georgia"/>
                <a:cs typeface="Georgia"/>
                <a:sym typeface="Georgia"/>
              </a:rPr>
              <a:t> Budget Proposal for 2025-26</a:t>
            </a:r>
            <a:endParaRPr/>
          </a:p>
          <a:p>
            <a:pPr indent="-178853" lvl="0" marL="178853" rtl="0" algn="ctr">
              <a:spcBef>
                <a:spcPts val="0"/>
              </a:spcBef>
              <a:spcAft>
                <a:spcPts val="0"/>
              </a:spcAft>
              <a:buNone/>
            </a:pPr>
            <a:r>
              <a:rPr b="1" lang="en-US" sz="1600">
                <a:solidFill>
                  <a:srgbClr val="0000FF"/>
                </a:solidFill>
                <a:latin typeface="Georgia"/>
                <a:ea typeface="Georgia"/>
                <a:cs typeface="Georgia"/>
                <a:sym typeface="Georgia"/>
              </a:rPr>
              <a:t>https://ashanet.org/project/?pid=1214</a:t>
            </a:r>
            <a:endParaRPr b="1" sz="1600">
              <a:solidFill>
                <a:srgbClr val="0000FF"/>
              </a:solidFill>
              <a:latin typeface="Georgia"/>
              <a:ea typeface="Georgia"/>
              <a:cs typeface="Georgia"/>
              <a:sym typeface="Georgia"/>
            </a:endParaRPr>
          </a:p>
          <a:p>
            <a:pPr indent="-178853" lvl="0" marL="178853" rtl="0" algn="ctr">
              <a:spcBef>
                <a:spcPts val="0"/>
              </a:spcBef>
              <a:spcAft>
                <a:spcPts val="0"/>
              </a:spcAft>
              <a:buNone/>
            </a:pPr>
            <a:r>
              <a:rPr b="1" lang="en-US" sz="1408">
                <a:solidFill>
                  <a:srgbClr val="0000FF"/>
                </a:solidFill>
                <a:latin typeface="Georgia"/>
                <a:ea typeface="Georgia"/>
                <a:cs typeface="Georgia"/>
                <a:sym typeface="Georgia"/>
              </a:rPr>
              <a:t>Asha Projects </a:t>
            </a:r>
            <a:endParaRPr b="1" sz="1408">
              <a:solidFill>
                <a:srgbClr val="0000FF"/>
              </a:solidFill>
              <a:latin typeface="Georgia"/>
              <a:ea typeface="Georgia"/>
              <a:cs typeface="Georgia"/>
              <a:sym typeface="Georgia"/>
            </a:endParaRPr>
          </a:p>
          <a:p>
            <a:pPr indent="-178853" lvl="0" marL="178853" rtl="0" algn="ctr">
              <a:spcBef>
                <a:spcPts val="0"/>
              </a:spcBef>
              <a:spcAft>
                <a:spcPts val="0"/>
              </a:spcAft>
              <a:buNone/>
            </a:pPr>
            <a:r>
              <a:t/>
            </a:r>
            <a:endParaRPr b="1" sz="1300">
              <a:solidFill>
                <a:srgbClr val="0000FF"/>
              </a:solidFill>
              <a:latin typeface="Georgia"/>
              <a:ea typeface="Georgia"/>
              <a:cs typeface="Georgia"/>
              <a:sym typeface="Georgia"/>
            </a:endParaRPr>
          </a:p>
          <a:p>
            <a:pPr indent="-178853" lvl="0" marL="178853" rtl="0" algn="ctr">
              <a:spcBef>
                <a:spcPts val="0"/>
              </a:spcBef>
              <a:spcAft>
                <a:spcPts val="0"/>
              </a:spcAft>
              <a:buNone/>
            </a:pPr>
            <a:r>
              <a:rPr b="1" lang="en-US" sz="1800">
                <a:solidFill>
                  <a:srgbClr val="0000FF"/>
                </a:solidFill>
                <a:latin typeface="Georgia"/>
                <a:ea typeface="Georgia"/>
                <a:cs typeface="Georgia"/>
                <a:sym typeface="Georgia"/>
              </a:rPr>
              <a:t>May 18, 2025</a:t>
            </a:r>
            <a:endParaRPr b="1" sz="1800">
              <a:solidFill>
                <a:srgbClr val="0000FF"/>
              </a:solidFill>
              <a:latin typeface="Georgia"/>
              <a:ea typeface="Georgia"/>
              <a:cs typeface="Georgia"/>
              <a:sym typeface="Georgia"/>
            </a:endParaRPr>
          </a:p>
        </p:txBody>
      </p:sp>
      <p:sp>
        <p:nvSpPr>
          <p:cNvPr id="53" name="Google Shape;53;p1"/>
          <p:cNvSpPr txBox="1"/>
          <p:nvPr/>
        </p:nvSpPr>
        <p:spPr>
          <a:xfrm>
            <a:off x="7872676" y="4846043"/>
            <a:ext cx="2221166" cy="650627"/>
          </a:xfrm>
          <a:prstGeom prst="rect">
            <a:avLst/>
          </a:prstGeom>
          <a:noFill/>
          <a:ln>
            <a:noFill/>
          </a:ln>
        </p:spPr>
        <p:txBody>
          <a:bodyPr anchorCtr="0" anchor="t" bIns="0" lIns="0" spcFirstLastPara="1" rIns="0" wrap="square" tIns="12700">
            <a:spAutoFit/>
          </a:bodyPr>
          <a:lstStyle/>
          <a:p>
            <a:pPr indent="0" lvl="0" marL="12700" marR="5080" rtl="0" algn="l">
              <a:lnSpc>
                <a:spcPct val="118900"/>
              </a:lnSpc>
              <a:spcBef>
                <a:spcPts val="0"/>
              </a:spcBef>
              <a:spcAft>
                <a:spcPts val="0"/>
              </a:spcAft>
              <a:buNone/>
            </a:pPr>
            <a:r>
              <a:rPr lang="en-US" sz="1800">
                <a:latin typeface="Calibri"/>
                <a:ea typeface="Calibri"/>
                <a:cs typeface="Calibri"/>
                <a:sym typeface="Calibri"/>
              </a:rPr>
              <a:t>Amit Rajkhowa Nabanita Majumdar</a:t>
            </a:r>
            <a:endParaRPr sz="18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5" name="Shape 155"/>
        <p:cNvGrpSpPr/>
        <p:nvPr/>
      </p:nvGrpSpPr>
      <p:grpSpPr>
        <a:xfrm>
          <a:off x="0" y="0"/>
          <a:ext cx="0" cy="0"/>
          <a:chOff x="0" y="0"/>
          <a:chExt cx="0" cy="0"/>
        </a:xfrm>
      </p:grpSpPr>
      <p:sp>
        <p:nvSpPr>
          <p:cNvPr id="156" name="Google Shape;156;p10"/>
          <p:cNvSpPr txBox="1"/>
          <p:nvPr>
            <p:ph type="title"/>
          </p:nvPr>
        </p:nvSpPr>
        <p:spPr>
          <a:xfrm>
            <a:off x="69474" y="108573"/>
            <a:ext cx="8919671" cy="799577"/>
          </a:xfrm>
          <a:prstGeom prst="rect">
            <a:avLst/>
          </a:prstGeom>
          <a:noFill/>
          <a:ln>
            <a:noFill/>
          </a:ln>
        </p:spPr>
        <p:txBody>
          <a:bodyPr anchorCtr="0" anchor="t" bIns="0" lIns="0" spcFirstLastPara="1" rIns="0" wrap="square" tIns="288900">
            <a:spAutoFit/>
          </a:bodyPr>
          <a:lstStyle/>
          <a:p>
            <a:pPr indent="0" lvl="0" marL="384175" rtl="0" algn="l">
              <a:lnSpc>
                <a:spcPct val="100000"/>
              </a:lnSpc>
              <a:spcBef>
                <a:spcPts val="0"/>
              </a:spcBef>
              <a:spcAft>
                <a:spcPts val="0"/>
              </a:spcAft>
              <a:buNone/>
            </a:pPr>
            <a:r>
              <a:rPr lang="en-US" sz="3300">
                <a:solidFill>
                  <a:schemeClr val="accent1"/>
                </a:solidFill>
                <a:latin typeface="Arial"/>
                <a:ea typeface="Arial"/>
                <a:cs typeface="Arial"/>
                <a:sym typeface="Arial"/>
              </a:rPr>
              <a:t>Site Visit - Sept. 14, 2024</a:t>
            </a:r>
            <a:endParaRPr sz="3300">
              <a:solidFill>
                <a:schemeClr val="accent1"/>
              </a:solidFill>
              <a:latin typeface="Arial"/>
              <a:ea typeface="Arial"/>
              <a:cs typeface="Arial"/>
              <a:sym typeface="Arial"/>
            </a:endParaRPr>
          </a:p>
        </p:txBody>
      </p:sp>
      <p:pic>
        <p:nvPicPr>
          <p:cNvPr id="157" name="Google Shape;157;p10"/>
          <p:cNvPicPr preferRelativeResize="0"/>
          <p:nvPr/>
        </p:nvPicPr>
        <p:blipFill rotWithShape="1">
          <a:blip r:embed="rId3">
            <a:alphaModFix/>
          </a:blip>
          <a:srcRect b="0" l="0" r="0" t="0"/>
          <a:stretch/>
        </p:blipFill>
        <p:spPr>
          <a:xfrm>
            <a:off x="2914224" y="2000721"/>
            <a:ext cx="4218985" cy="2656398"/>
          </a:xfrm>
          <a:prstGeom prst="rect">
            <a:avLst/>
          </a:prstGeom>
          <a:noFill/>
          <a:ln>
            <a:noFill/>
          </a:ln>
        </p:spPr>
      </p:pic>
      <p:pic>
        <p:nvPicPr>
          <p:cNvPr descr="Two women standing in a room&#10;&#10;Description automatically generated" id="158" name="Google Shape;158;p10"/>
          <p:cNvPicPr preferRelativeResize="0"/>
          <p:nvPr/>
        </p:nvPicPr>
        <p:blipFill rotWithShape="1">
          <a:blip r:embed="rId4">
            <a:alphaModFix/>
          </a:blip>
          <a:srcRect b="0" l="0" r="0" t="0"/>
          <a:stretch/>
        </p:blipFill>
        <p:spPr>
          <a:xfrm>
            <a:off x="593569" y="2083117"/>
            <a:ext cx="2234907" cy="2980110"/>
          </a:xfrm>
          <a:prstGeom prst="rect">
            <a:avLst/>
          </a:prstGeom>
          <a:noFill/>
          <a:ln>
            <a:noFill/>
          </a:ln>
        </p:spPr>
      </p:pic>
      <p:pic>
        <p:nvPicPr>
          <p:cNvPr descr="A child smiling at the camera&#10;&#10;Description automatically generated" id="159" name="Google Shape;159;p10"/>
          <p:cNvPicPr preferRelativeResize="0"/>
          <p:nvPr/>
        </p:nvPicPr>
        <p:blipFill rotWithShape="1">
          <a:blip r:embed="rId5">
            <a:alphaModFix/>
          </a:blip>
          <a:srcRect b="0" l="0" r="0" t="0"/>
          <a:stretch/>
        </p:blipFill>
        <p:spPr>
          <a:xfrm>
            <a:off x="2654966" y="4511243"/>
            <a:ext cx="2018825" cy="2691766"/>
          </a:xfrm>
          <a:prstGeom prst="rect">
            <a:avLst/>
          </a:prstGeom>
          <a:noFill/>
          <a:ln>
            <a:noFill/>
          </a:ln>
        </p:spPr>
      </p:pic>
      <p:pic>
        <p:nvPicPr>
          <p:cNvPr id="160" name="Google Shape;160;p10"/>
          <p:cNvPicPr preferRelativeResize="0"/>
          <p:nvPr/>
        </p:nvPicPr>
        <p:blipFill rotWithShape="1">
          <a:blip r:embed="rId6">
            <a:alphaModFix/>
          </a:blip>
          <a:srcRect b="0" l="0" r="0" t="0"/>
          <a:stretch/>
        </p:blipFill>
        <p:spPr>
          <a:xfrm>
            <a:off x="7218957" y="1967843"/>
            <a:ext cx="2302050" cy="3069638"/>
          </a:xfrm>
          <a:prstGeom prst="rect">
            <a:avLst/>
          </a:prstGeom>
          <a:noFill/>
          <a:ln>
            <a:noFill/>
          </a:ln>
        </p:spPr>
      </p:pic>
      <p:pic>
        <p:nvPicPr>
          <p:cNvPr id="161" name="Google Shape;161;p10"/>
          <p:cNvPicPr preferRelativeResize="0"/>
          <p:nvPr/>
        </p:nvPicPr>
        <p:blipFill rotWithShape="1">
          <a:blip r:embed="rId7">
            <a:alphaModFix/>
          </a:blip>
          <a:srcRect b="0" l="0" r="0" t="0"/>
          <a:stretch/>
        </p:blipFill>
        <p:spPr>
          <a:xfrm>
            <a:off x="4679107" y="4511243"/>
            <a:ext cx="2707005" cy="2038350"/>
          </a:xfrm>
          <a:prstGeom prst="rect">
            <a:avLst/>
          </a:prstGeom>
          <a:noFill/>
          <a:ln>
            <a:noFill/>
          </a:ln>
        </p:spPr>
      </p:pic>
      <p:sp>
        <p:nvSpPr>
          <p:cNvPr id="162" name="Google Shape;162;p10"/>
          <p:cNvSpPr txBox="1"/>
          <p:nvPr/>
        </p:nvSpPr>
        <p:spPr>
          <a:xfrm>
            <a:off x="561671" y="1077391"/>
            <a:ext cx="8782658" cy="92333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1800" u="sng">
                <a:solidFill>
                  <a:schemeClr val="hlink"/>
                </a:solidFill>
                <a:hlinkClick r:id="rId8"/>
              </a:rPr>
              <a:t>Site Visit Report - Sept 2024</a:t>
            </a:r>
            <a:endParaRPr sz="1800"/>
          </a:p>
          <a:p>
            <a:pPr indent="0" lvl="0" marL="0" rtl="0" algn="l">
              <a:spcBef>
                <a:spcPts val="0"/>
              </a:spcBef>
              <a:spcAft>
                <a:spcPts val="0"/>
              </a:spcAft>
              <a:buNone/>
            </a:pPr>
            <a:r>
              <a:rPr lang="en-US" sz="1800">
                <a:latin typeface="Calibri"/>
                <a:ea typeface="Calibri"/>
                <a:cs typeface="Calibri"/>
                <a:sym typeface="Calibri"/>
              </a:rPr>
              <a:t>Highlight of the visit was the new girls hostel funded by Asha benefactor Anita Sra, meeting the enthusiastic hostel kids and seeing them thrive in the loving atmosphere</a:t>
            </a:r>
            <a:r>
              <a:rPr lang="en-US" sz="1800"/>
              <a:t>.</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6" name="Shape 166"/>
        <p:cNvGrpSpPr/>
        <p:nvPr/>
      </p:nvGrpSpPr>
      <p:grpSpPr>
        <a:xfrm>
          <a:off x="0" y="0"/>
          <a:ext cx="0" cy="0"/>
          <a:chOff x="0" y="0"/>
          <a:chExt cx="0" cy="0"/>
        </a:xfrm>
      </p:grpSpPr>
      <p:sp>
        <p:nvSpPr>
          <p:cNvPr id="167" name="Google Shape;167;p11"/>
          <p:cNvSpPr txBox="1"/>
          <p:nvPr>
            <p:ph type="title"/>
          </p:nvPr>
        </p:nvSpPr>
        <p:spPr>
          <a:xfrm>
            <a:off x="304800" y="204887"/>
            <a:ext cx="5486400" cy="504625"/>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200">
                <a:solidFill>
                  <a:schemeClr val="accent1"/>
                </a:solidFill>
                <a:latin typeface="Calibri"/>
                <a:ea typeface="Calibri"/>
                <a:cs typeface="Calibri"/>
                <a:sym typeface="Calibri"/>
              </a:rPr>
              <a:t>Success Stories of the Hostel Kids</a:t>
            </a:r>
            <a:endParaRPr sz="3200">
              <a:solidFill>
                <a:schemeClr val="accent1"/>
              </a:solidFill>
              <a:latin typeface="Calibri"/>
              <a:ea typeface="Calibri"/>
              <a:cs typeface="Calibri"/>
              <a:sym typeface="Calibri"/>
            </a:endParaRPr>
          </a:p>
        </p:txBody>
      </p:sp>
      <p:sp>
        <p:nvSpPr>
          <p:cNvPr id="168" name="Google Shape;168;p11"/>
          <p:cNvSpPr txBox="1"/>
          <p:nvPr/>
        </p:nvSpPr>
        <p:spPr>
          <a:xfrm>
            <a:off x="304800" y="709513"/>
            <a:ext cx="6172200" cy="5664300"/>
          </a:xfrm>
          <a:prstGeom prst="rect">
            <a:avLst/>
          </a:prstGeom>
          <a:noFill/>
          <a:ln>
            <a:noFill/>
          </a:ln>
        </p:spPr>
        <p:txBody>
          <a:bodyPr anchorCtr="0" anchor="t" bIns="0" lIns="0" spcFirstLastPara="1" rIns="0" wrap="square" tIns="13325">
            <a:spAutoFit/>
          </a:bodyPr>
          <a:lstStyle/>
          <a:p>
            <a:pPr indent="0" lvl="0" marL="12700" rtl="0" algn="just">
              <a:lnSpc>
                <a:spcPct val="100000"/>
              </a:lnSpc>
              <a:spcBef>
                <a:spcPts val="0"/>
              </a:spcBef>
              <a:spcAft>
                <a:spcPts val="0"/>
              </a:spcAft>
              <a:buNone/>
            </a:pPr>
            <a:r>
              <a:rPr lang="en-US" sz="1600">
                <a:latin typeface="Calibri"/>
                <a:ea typeface="Calibri"/>
                <a:cs typeface="Calibri"/>
                <a:sym typeface="Calibri"/>
              </a:rPr>
              <a:t>NIBIR GARIET</a:t>
            </a:r>
            <a:endParaRPr sz="1600"/>
          </a:p>
          <a:p>
            <a:pPr indent="-286385" lvl="5" marL="299085" rtl="0" algn="just">
              <a:spcBef>
                <a:spcPts val="105"/>
              </a:spcBef>
              <a:spcAft>
                <a:spcPts val="0"/>
              </a:spcAft>
              <a:buSzPts val="1600"/>
              <a:buFont typeface="Arial"/>
              <a:buChar char="•"/>
            </a:pPr>
            <a:r>
              <a:rPr lang="en-US" sz="1600">
                <a:latin typeface="Calibri"/>
                <a:ea typeface="Calibri"/>
                <a:cs typeface="Calibri"/>
                <a:sym typeface="Calibri"/>
              </a:rPr>
              <a:t>Nibir Gariet (age 10 yrs) was in SHED for 3 years, since 2021.</a:t>
            </a:r>
            <a:endParaRPr/>
          </a:p>
          <a:p>
            <a:pPr indent="-286385" lvl="5" marL="299085" rtl="0" algn="just">
              <a:spcBef>
                <a:spcPts val="105"/>
              </a:spcBef>
              <a:spcAft>
                <a:spcPts val="0"/>
              </a:spcAft>
              <a:buSzPts val="1600"/>
              <a:buFont typeface="Arial"/>
              <a:buChar char="•"/>
            </a:pPr>
            <a:r>
              <a:rPr lang="en-US" sz="1600">
                <a:latin typeface="Calibri"/>
                <a:ea typeface="Calibri"/>
                <a:cs typeface="Calibri"/>
                <a:sym typeface="Calibri"/>
              </a:rPr>
              <a:t>Nibir could not write any letters when he entered SHED</a:t>
            </a:r>
            <a:endParaRPr/>
          </a:p>
          <a:p>
            <a:pPr indent="-286385" lvl="5" marL="299085" rtl="0" algn="just">
              <a:spcBef>
                <a:spcPts val="105"/>
              </a:spcBef>
              <a:spcAft>
                <a:spcPts val="0"/>
              </a:spcAft>
              <a:buSzPts val="1600"/>
              <a:buFont typeface="Arial"/>
              <a:buChar char="•"/>
            </a:pPr>
            <a:r>
              <a:rPr lang="en-US" sz="1600">
                <a:latin typeface="Calibri"/>
                <a:ea typeface="Calibri"/>
                <a:cs typeface="Calibri"/>
                <a:sym typeface="Calibri"/>
              </a:rPr>
              <a:t>After 2 years he was able to write words and numbers and after 3 years he could write his name and father’s name.</a:t>
            </a:r>
            <a:endParaRPr/>
          </a:p>
          <a:p>
            <a:pPr indent="-286385" lvl="5" marL="299085" rtl="0" algn="just">
              <a:spcBef>
                <a:spcPts val="105"/>
              </a:spcBef>
              <a:spcAft>
                <a:spcPts val="0"/>
              </a:spcAft>
              <a:buSzPts val="1600"/>
              <a:buFont typeface="Arial"/>
              <a:buChar char="•"/>
            </a:pPr>
            <a:r>
              <a:rPr lang="en-US" sz="1600">
                <a:latin typeface="Calibri"/>
                <a:ea typeface="Calibri"/>
                <a:cs typeface="Calibri"/>
                <a:sym typeface="Calibri"/>
              </a:rPr>
              <a:t>We are happy to announce that Nibir passed the selection examination of BHAURI DEVI DEAF AND DUMB HIGHER SECONDARY SCHOOL under the Government of Assam, Guwahati, and enrolled in Class 1. We hope he will be able to pursue higher education in the future.</a:t>
            </a:r>
            <a:endParaRPr/>
          </a:p>
          <a:p>
            <a:pPr indent="0" lvl="5" marL="12700" rtl="0" algn="just">
              <a:spcBef>
                <a:spcPts val="105"/>
              </a:spcBef>
              <a:spcAft>
                <a:spcPts val="0"/>
              </a:spcAft>
              <a:buNone/>
            </a:pPr>
            <a:r>
              <a:rPr lang="en-US" sz="1400">
                <a:latin typeface="Calibri"/>
                <a:ea typeface="Calibri"/>
                <a:cs typeface="Calibri"/>
                <a:sym typeface="Calibri"/>
              </a:rPr>
              <a:t>All of the following kids had significant challenges and behavioral issues before coming to SHED:</a:t>
            </a:r>
            <a:endParaRPr/>
          </a:p>
          <a:p>
            <a:pPr indent="0" lvl="4" marL="12700" rtl="0" algn="just">
              <a:spcBef>
                <a:spcPts val="105"/>
              </a:spcBef>
              <a:spcAft>
                <a:spcPts val="0"/>
              </a:spcAft>
              <a:buNone/>
            </a:pPr>
            <a:r>
              <a:rPr lang="en-US" sz="1400">
                <a:latin typeface="Calibri"/>
                <a:ea typeface="Calibri"/>
                <a:cs typeface="Calibri"/>
                <a:sym typeface="Calibri"/>
              </a:rPr>
              <a:t>CHINMOY SARMA</a:t>
            </a:r>
            <a:endParaRPr/>
          </a:p>
          <a:p>
            <a:pPr indent="-285750" lvl="4" marL="298450" rtl="0" algn="just">
              <a:spcBef>
                <a:spcPts val="105"/>
              </a:spcBef>
              <a:spcAft>
                <a:spcPts val="0"/>
              </a:spcAft>
              <a:buSzPts val="1400"/>
              <a:buFont typeface="Arial"/>
              <a:buChar char="•"/>
            </a:pPr>
            <a:r>
              <a:rPr lang="en-US" sz="1400">
                <a:latin typeface="Calibri"/>
                <a:ea typeface="Calibri"/>
                <a:cs typeface="Calibri"/>
                <a:sym typeface="Calibri"/>
              </a:rPr>
              <a:t>Chinmoy Sarma, the son of a priest was also able to go home and help out with domestic chores.</a:t>
            </a:r>
            <a:endParaRPr/>
          </a:p>
          <a:p>
            <a:pPr indent="0" lvl="3" marL="12700" rtl="0" algn="just">
              <a:spcBef>
                <a:spcPts val="105"/>
              </a:spcBef>
              <a:spcAft>
                <a:spcPts val="0"/>
              </a:spcAft>
              <a:buNone/>
            </a:pPr>
            <a:r>
              <a:rPr lang="en-US" sz="1400">
                <a:latin typeface="Calibri"/>
                <a:ea typeface="Calibri"/>
                <a:cs typeface="Calibri"/>
                <a:sym typeface="Calibri"/>
              </a:rPr>
              <a:t>RANTU BORA</a:t>
            </a:r>
            <a:endParaRPr/>
          </a:p>
          <a:p>
            <a:pPr indent="-285750" lvl="3" marL="298450" rtl="0" algn="just">
              <a:spcBef>
                <a:spcPts val="105"/>
              </a:spcBef>
              <a:spcAft>
                <a:spcPts val="0"/>
              </a:spcAft>
              <a:buSzPts val="1400"/>
              <a:buFont typeface="Arial"/>
              <a:buChar char="•"/>
            </a:pPr>
            <a:r>
              <a:rPr lang="en-US" sz="1400">
                <a:latin typeface="Calibri"/>
                <a:ea typeface="Calibri"/>
                <a:cs typeface="Calibri"/>
                <a:sym typeface="Calibri"/>
              </a:rPr>
              <a:t>Rantu Bora who has a small poultry farm at home is now able to help out his parents in the farm.</a:t>
            </a:r>
            <a:endParaRPr/>
          </a:p>
          <a:p>
            <a:pPr indent="0" lvl="2" marL="12700" rtl="0" algn="just">
              <a:spcBef>
                <a:spcPts val="105"/>
              </a:spcBef>
              <a:spcAft>
                <a:spcPts val="0"/>
              </a:spcAft>
              <a:buNone/>
            </a:pPr>
            <a:r>
              <a:rPr lang="en-US" sz="1400">
                <a:latin typeface="Calibri"/>
                <a:ea typeface="Calibri"/>
                <a:cs typeface="Calibri"/>
                <a:sym typeface="Calibri"/>
              </a:rPr>
              <a:t>JIVEN KATHAR</a:t>
            </a:r>
            <a:endParaRPr/>
          </a:p>
          <a:p>
            <a:pPr indent="-285750" lvl="2" marL="298450" rtl="0" algn="just">
              <a:spcBef>
                <a:spcPts val="105"/>
              </a:spcBef>
              <a:spcAft>
                <a:spcPts val="0"/>
              </a:spcAft>
              <a:buSzPts val="1400"/>
              <a:buFont typeface="Arial"/>
              <a:buChar char="•"/>
            </a:pPr>
            <a:r>
              <a:rPr lang="en-US" sz="1400">
                <a:latin typeface="Calibri"/>
                <a:ea typeface="Calibri"/>
                <a:cs typeface="Calibri"/>
                <a:sym typeface="Calibri"/>
              </a:rPr>
              <a:t>Is now able to helps in the Jharu farm at home. Comes back as a day-scholar.</a:t>
            </a:r>
            <a:endParaRPr/>
          </a:p>
          <a:p>
            <a:pPr indent="0" lvl="2" marL="12700" rtl="0" algn="just">
              <a:spcBef>
                <a:spcPts val="105"/>
              </a:spcBef>
              <a:spcAft>
                <a:spcPts val="0"/>
              </a:spcAft>
              <a:buNone/>
            </a:pPr>
            <a:r>
              <a:rPr lang="en-US">
                <a:latin typeface="Calibri"/>
                <a:ea typeface="Calibri"/>
                <a:cs typeface="Calibri"/>
                <a:sym typeface="Calibri"/>
              </a:rPr>
              <a:t>BENU JYOTI  KARMAKAR</a:t>
            </a:r>
            <a:endParaRPr>
              <a:latin typeface="Calibri"/>
              <a:ea typeface="Calibri"/>
              <a:cs typeface="Calibri"/>
              <a:sym typeface="Calibri"/>
            </a:endParaRPr>
          </a:p>
          <a:p>
            <a:pPr indent="-285750" lvl="2" marL="298450" rtl="0" algn="just">
              <a:spcBef>
                <a:spcPts val="105"/>
              </a:spcBef>
              <a:spcAft>
                <a:spcPts val="0"/>
              </a:spcAft>
              <a:buSzPts val="1400"/>
              <a:buFont typeface="Arial"/>
              <a:buChar char="•"/>
            </a:pPr>
            <a:r>
              <a:rPr lang="en-US" sz="1400">
                <a:latin typeface="Calibri"/>
                <a:ea typeface="Calibri"/>
                <a:cs typeface="Calibri"/>
                <a:sym typeface="Calibri"/>
              </a:rPr>
              <a:t>Is now able to helps his Dad with carpentry.</a:t>
            </a:r>
            <a:endParaRPr/>
          </a:p>
          <a:p>
            <a:pPr indent="0" lvl="2" marL="12700" rtl="0" algn="just">
              <a:spcBef>
                <a:spcPts val="105"/>
              </a:spcBef>
              <a:spcAft>
                <a:spcPts val="0"/>
              </a:spcAft>
              <a:buNone/>
            </a:pPr>
            <a:r>
              <a:rPr lang="en-US" sz="1400">
                <a:latin typeface="Calibri"/>
                <a:ea typeface="Calibri"/>
                <a:cs typeface="Calibri"/>
                <a:sym typeface="Calibri"/>
              </a:rPr>
              <a:t>OLYMPIKA TALUKDAR</a:t>
            </a:r>
            <a:endParaRPr/>
          </a:p>
          <a:p>
            <a:pPr indent="-285750" lvl="2" marL="298450" rtl="0" algn="just">
              <a:spcBef>
                <a:spcPts val="105"/>
              </a:spcBef>
              <a:spcAft>
                <a:spcPts val="0"/>
              </a:spcAft>
              <a:buSzPts val="1400"/>
              <a:buFont typeface="Arial"/>
              <a:buChar char="•"/>
            </a:pPr>
            <a:r>
              <a:rPr lang="en-US" sz="1400">
                <a:latin typeface="Calibri"/>
                <a:ea typeface="Calibri"/>
                <a:cs typeface="Calibri"/>
                <a:sym typeface="Calibri"/>
              </a:rPr>
              <a:t>One of the first success stories from SHED who went on to a regular school was recently promoted to 8</a:t>
            </a:r>
            <a:r>
              <a:rPr baseline="30000" lang="en-US" sz="1400">
                <a:latin typeface="Calibri"/>
                <a:ea typeface="Calibri"/>
                <a:cs typeface="Calibri"/>
                <a:sym typeface="Calibri"/>
              </a:rPr>
              <a:t>th</a:t>
            </a:r>
            <a:r>
              <a:rPr lang="en-US" sz="1400">
                <a:latin typeface="Calibri"/>
                <a:ea typeface="Calibri"/>
                <a:cs typeface="Calibri"/>
                <a:sym typeface="Calibri"/>
              </a:rPr>
              <a:t> grade.</a:t>
            </a:r>
            <a:endParaRPr/>
          </a:p>
        </p:txBody>
      </p:sp>
      <p:pic>
        <p:nvPicPr>
          <p:cNvPr id="169" name="Google Shape;169;p11"/>
          <p:cNvPicPr preferRelativeResize="0"/>
          <p:nvPr/>
        </p:nvPicPr>
        <p:blipFill rotWithShape="1">
          <a:blip r:embed="rId3">
            <a:alphaModFix/>
          </a:blip>
          <a:srcRect b="0" l="0" r="0" t="0"/>
          <a:stretch/>
        </p:blipFill>
        <p:spPr>
          <a:xfrm>
            <a:off x="6781800" y="457200"/>
            <a:ext cx="2667000" cy="2805924"/>
          </a:xfrm>
          <a:prstGeom prst="rect">
            <a:avLst/>
          </a:prstGeom>
          <a:noFill/>
          <a:ln>
            <a:noFill/>
          </a:ln>
        </p:spPr>
      </p:pic>
      <p:pic>
        <p:nvPicPr>
          <p:cNvPr id="170" name="Google Shape;170;p11"/>
          <p:cNvPicPr preferRelativeResize="0"/>
          <p:nvPr/>
        </p:nvPicPr>
        <p:blipFill rotWithShape="1">
          <a:blip r:embed="rId4">
            <a:alphaModFix/>
          </a:blip>
          <a:srcRect b="0" l="0" r="0" t="0"/>
          <a:stretch/>
        </p:blipFill>
        <p:spPr>
          <a:xfrm>
            <a:off x="6781800" y="3352800"/>
            <a:ext cx="2743200" cy="2722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4" name="Shape 174"/>
        <p:cNvGrpSpPr/>
        <p:nvPr/>
      </p:nvGrpSpPr>
      <p:grpSpPr>
        <a:xfrm>
          <a:off x="0" y="0"/>
          <a:ext cx="0" cy="0"/>
          <a:chOff x="0" y="0"/>
          <a:chExt cx="0" cy="0"/>
        </a:xfrm>
      </p:grpSpPr>
      <p:sp>
        <p:nvSpPr>
          <p:cNvPr id="175" name="Google Shape;175;p12"/>
          <p:cNvSpPr txBox="1"/>
          <p:nvPr>
            <p:ph type="title"/>
          </p:nvPr>
        </p:nvSpPr>
        <p:spPr>
          <a:xfrm>
            <a:off x="4489598" y="970820"/>
            <a:ext cx="3581400" cy="997068"/>
          </a:xfrm>
          <a:prstGeom prst="rect">
            <a:avLst/>
          </a:prstGeom>
          <a:noFill/>
          <a:ln>
            <a:noFill/>
          </a:ln>
        </p:spPr>
        <p:txBody>
          <a:bodyPr anchorCtr="0" anchor="t" bIns="0" lIns="0" spcFirstLastPara="1" rIns="0" wrap="square" tIns="12050">
            <a:spAutoFit/>
          </a:bodyPr>
          <a:lstStyle/>
          <a:p>
            <a:pPr indent="0" lvl="0" marL="12700" rtl="0" algn="just">
              <a:lnSpc>
                <a:spcPct val="100000"/>
              </a:lnSpc>
              <a:spcBef>
                <a:spcPts val="0"/>
              </a:spcBef>
              <a:spcAft>
                <a:spcPts val="0"/>
              </a:spcAft>
              <a:buNone/>
            </a:pPr>
            <a:r>
              <a:rPr b="1" lang="en-US" sz="1600">
                <a:solidFill>
                  <a:srgbClr val="0070C0"/>
                </a:solidFill>
              </a:rPr>
              <a:t>Currently, Wakif Isfaque from Belgium and Joheb BorBorah from UK are financially supporting the installation of tiles on the floor of the Boys dormitory.</a:t>
            </a:r>
            <a:endParaRPr sz="1600">
              <a:solidFill>
                <a:srgbClr val="0070C0"/>
              </a:solidFill>
              <a:latin typeface="Arial"/>
              <a:ea typeface="Arial"/>
              <a:cs typeface="Arial"/>
              <a:sym typeface="Arial"/>
            </a:endParaRPr>
          </a:p>
        </p:txBody>
      </p:sp>
      <p:pic>
        <p:nvPicPr>
          <p:cNvPr id="176" name="Google Shape;176;p12"/>
          <p:cNvPicPr preferRelativeResize="0"/>
          <p:nvPr/>
        </p:nvPicPr>
        <p:blipFill rotWithShape="1">
          <a:blip r:embed="rId3">
            <a:alphaModFix/>
          </a:blip>
          <a:srcRect b="0" l="0" r="0" t="0"/>
          <a:stretch/>
        </p:blipFill>
        <p:spPr>
          <a:xfrm>
            <a:off x="533400" y="870090"/>
            <a:ext cx="3689229" cy="2330032"/>
          </a:xfrm>
          <a:prstGeom prst="rect">
            <a:avLst/>
          </a:prstGeom>
          <a:noFill/>
          <a:ln>
            <a:noFill/>
          </a:ln>
        </p:spPr>
      </p:pic>
      <p:sp>
        <p:nvSpPr>
          <p:cNvPr id="177" name="Google Shape;177;p12"/>
          <p:cNvSpPr txBox="1"/>
          <p:nvPr/>
        </p:nvSpPr>
        <p:spPr>
          <a:xfrm>
            <a:off x="304800" y="3265069"/>
            <a:ext cx="8991600" cy="259045"/>
          </a:xfrm>
          <a:prstGeom prst="rect">
            <a:avLst/>
          </a:prstGeom>
          <a:noFill/>
          <a:ln>
            <a:noFill/>
          </a:ln>
        </p:spPr>
        <p:txBody>
          <a:bodyPr anchorCtr="0" anchor="t" bIns="0" lIns="0" spcFirstLastPara="1" rIns="0" wrap="square" tIns="12700">
            <a:spAutoFit/>
          </a:bodyPr>
          <a:lstStyle/>
          <a:p>
            <a:pPr indent="0" lvl="0" marL="12701" rtl="0" algn="l">
              <a:lnSpc>
                <a:spcPct val="100000"/>
              </a:lnSpc>
              <a:spcBef>
                <a:spcPts val="0"/>
              </a:spcBef>
              <a:spcAft>
                <a:spcPts val="0"/>
              </a:spcAft>
              <a:buNone/>
            </a:pPr>
            <a:r>
              <a:rPr b="1" lang="en-US" sz="1600">
                <a:solidFill>
                  <a:srgbClr val="0070C0"/>
                </a:solidFill>
                <a:latin typeface="Calibri"/>
                <a:ea typeface="Calibri"/>
                <a:cs typeface="Calibri"/>
                <a:sym typeface="Calibri"/>
              </a:rPr>
              <a:t>A visitor room was built with the donation of Quther Saleh, Son of Wahid Saleh from Netherlands.</a:t>
            </a:r>
            <a:endParaRPr/>
          </a:p>
        </p:txBody>
      </p:sp>
      <p:pic>
        <p:nvPicPr>
          <p:cNvPr id="178" name="Google Shape;178;p12"/>
          <p:cNvPicPr preferRelativeResize="0"/>
          <p:nvPr/>
        </p:nvPicPr>
        <p:blipFill rotWithShape="1">
          <a:blip r:embed="rId4">
            <a:alphaModFix/>
          </a:blip>
          <a:srcRect b="0" l="0" r="0" t="0"/>
          <a:stretch/>
        </p:blipFill>
        <p:spPr>
          <a:xfrm>
            <a:off x="639591" y="3677735"/>
            <a:ext cx="2209800" cy="2435828"/>
          </a:xfrm>
          <a:prstGeom prst="rect">
            <a:avLst/>
          </a:prstGeom>
          <a:noFill/>
          <a:ln>
            <a:noFill/>
          </a:ln>
        </p:spPr>
      </p:pic>
      <p:pic>
        <p:nvPicPr>
          <p:cNvPr id="179" name="Google Shape;179;p12"/>
          <p:cNvPicPr preferRelativeResize="0"/>
          <p:nvPr/>
        </p:nvPicPr>
        <p:blipFill rotWithShape="1">
          <a:blip r:embed="rId5">
            <a:alphaModFix/>
          </a:blip>
          <a:srcRect b="0" l="0" r="0" t="0"/>
          <a:stretch/>
        </p:blipFill>
        <p:spPr>
          <a:xfrm>
            <a:off x="3154191" y="3675163"/>
            <a:ext cx="2514600" cy="2438400"/>
          </a:xfrm>
          <a:prstGeom prst="rect">
            <a:avLst/>
          </a:prstGeom>
          <a:noFill/>
          <a:ln>
            <a:noFill/>
          </a:ln>
        </p:spPr>
      </p:pic>
      <p:pic>
        <p:nvPicPr>
          <p:cNvPr id="180" name="Google Shape;180;p12"/>
          <p:cNvPicPr preferRelativeResize="0"/>
          <p:nvPr/>
        </p:nvPicPr>
        <p:blipFill rotWithShape="1">
          <a:blip r:embed="rId6">
            <a:alphaModFix/>
          </a:blip>
          <a:srcRect b="0" l="0" r="0" t="0"/>
          <a:stretch/>
        </p:blipFill>
        <p:spPr>
          <a:xfrm>
            <a:off x="5973591" y="3667064"/>
            <a:ext cx="2667000" cy="2446499"/>
          </a:xfrm>
          <a:prstGeom prst="rect">
            <a:avLst/>
          </a:prstGeom>
          <a:noFill/>
          <a:ln>
            <a:noFill/>
          </a:ln>
        </p:spPr>
      </p:pic>
      <p:sp>
        <p:nvSpPr>
          <p:cNvPr id="181" name="Google Shape;181;p12"/>
          <p:cNvSpPr txBox="1"/>
          <p:nvPr/>
        </p:nvSpPr>
        <p:spPr>
          <a:xfrm>
            <a:off x="2743200" y="152400"/>
            <a:ext cx="5943600" cy="52322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2800">
                <a:solidFill>
                  <a:schemeClr val="accent1"/>
                </a:solidFill>
                <a:latin typeface="Calibri"/>
                <a:ea typeface="Calibri"/>
                <a:cs typeface="Calibri"/>
                <a:sym typeface="Calibri"/>
              </a:rPr>
              <a:t>INFRASTRUCTURE PROJECTS</a:t>
            </a:r>
            <a:endParaRPr/>
          </a:p>
        </p:txBody>
      </p:sp>
      <p:sp>
        <p:nvSpPr>
          <p:cNvPr id="182" name="Google Shape;182;p12"/>
          <p:cNvSpPr txBox="1"/>
          <p:nvPr/>
        </p:nvSpPr>
        <p:spPr>
          <a:xfrm>
            <a:off x="667944" y="6113563"/>
            <a:ext cx="8275809" cy="369332"/>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i="1" lang="en-US" sz="1800">
                <a:latin typeface="Calibri"/>
                <a:ea typeface="Calibri"/>
                <a:cs typeface="Calibri"/>
                <a:sym typeface="Calibri"/>
              </a:rPr>
              <a:t>* Other improvements Needed Not Yet Funded: Septic Tank (About 2 lakhs)</a:t>
            </a:r>
            <a:r>
              <a:rPr lang="en-US" sz="1800"/>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7" name="Shape 187"/>
        <p:cNvGrpSpPr/>
        <p:nvPr/>
      </p:nvGrpSpPr>
      <p:grpSpPr>
        <a:xfrm>
          <a:off x="0" y="0"/>
          <a:ext cx="0" cy="0"/>
          <a:chOff x="0" y="0"/>
          <a:chExt cx="0" cy="0"/>
        </a:xfrm>
      </p:grpSpPr>
      <p:sp>
        <p:nvSpPr>
          <p:cNvPr id="188" name="Google Shape;188;p13"/>
          <p:cNvSpPr txBox="1"/>
          <p:nvPr>
            <p:ph type="title"/>
          </p:nvPr>
        </p:nvSpPr>
        <p:spPr>
          <a:xfrm>
            <a:off x="76200" y="-152400"/>
            <a:ext cx="9620281" cy="1034899"/>
          </a:xfrm>
          <a:prstGeom prst="rect">
            <a:avLst/>
          </a:prstGeom>
          <a:noFill/>
          <a:ln>
            <a:noFill/>
          </a:ln>
        </p:spPr>
        <p:txBody>
          <a:bodyPr anchorCtr="0" anchor="t" bIns="0" lIns="0" spcFirstLastPara="1" rIns="0" wrap="square" tIns="415275">
            <a:spAutoFit/>
          </a:bodyPr>
          <a:lstStyle/>
          <a:p>
            <a:pPr indent="-2101215" lvl="0" marL="3030855" marR="5080" rtl="0" algn="l">
              <a:spcBef>
                <a:spcPts val="0"/>
              </a:spcBef>
              <a:spcAft>
                <a:spcPts val="0"/>
              </a:spcAft>
              <a:buNone/>
            </a:pPr>
            <a:r>
              <a:rPr lang="en-US" sz="2000"/>
              <a:t>Receipts and Expenses April 2023-March 2024 and estimated Receipts and Expenses for April 2024-March 2025</a:t>
            </a:r>
            <a:endParaRPr/>
          </a:p>
        </p:txBody>
      </p:sp>
      <p:graphicFrame>
        <p:nvGraphicFramePr>
          <p:cNvPr id="189" name="Google Shape;189;p13"/>
          <p:cNvGraphicFramePr/>
          <p:nvPr/>
        </p:nvGraphicFramePr>
        <p:xfrm>
          <a:off x="302133" y="1187451"/>
          <a:ext cx="3000000" cy="3000000"/>
        </p:xfrm>
        <a:graphic>
          <a:graphicData uri="http://schemas.openxmlformats.org/drawingml/2006/table">
            <a:tbl>
              <a:tblPr bandRow="1" firstRow="1">
                <a:noFill/>
                <a:tableStyleId>{BCFF5205-E01B-4CE7-85EF-00EC3DBBC3FE}</a:tableStyleId>
              </a:tblPr>
              <a:tblGrid>
                <a:gridCol w="2403750"/>
                <a:gridCol w="912450"/>
                <a:gridCol w="1487050"/>
              </a:tblGrid>
              <a:tr h="371475">
                <a:tc gridSpan="2">
                  <a:txBody>
                    <a:bodyPr/>
                    <a:lstStyle/>
                    <a:p>
                      <a:pPr indent="0" lvl="0" marL="914400" marR="3175"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Receipts-April 2023-March 2024</a:t>
                      </a:r>
                      <a:endParaRPr sz="1200" u="none" cap="none" strike="noStrike">
                        <a:latin typeface="Calibri"/>
                        <a:ea typeface="Calibri"/>
                        <a:cs typeface="Calibri"/>
                        <a:sym typeface="Calibri"/>
                      </a:endParaRPr>
                    </a:p>
                  </a:txBody>
                  <a:tcPr marT="167650" marB="0" marR="0" marL="0">
                    <a:lnR cap="flat" cmpd="sng" w="12700">
                      <a:solidFill>
                        <a:srgbClr val="000000"/>
                      </a:solidFill>
                      <a:prstDash val="solid"/>
                      <a:round/>
                      <a:headEnd len="sm" w="sm" type="none"/>
                      <a:tailEnd len="sm" w="sm" type="none"/>
                    </a:lnR>
                    <a:solidFill>
                      <a:srgbClr val="E9EBF5"/>
                    </a:solidFill>
                  </a:tcPr>
                </a:tc>
                <a:tc hMerge="1"/>
                <a:tc>
                  <a:txBody>
                    <a:bodyPr/>
                    <a:lstStyle/>
                    <a:p>
                      <a:pPr indent="17780" lvl="0" marL="161290" marR="161290" rtl="0" algn="l">
                        <a:lnSpc>
                          <a:spcPct val="120000"/>
                        </a:lnSpc>
                        <a:spcBef>
                          <a:spcPts val="0"/>
                        </a:spcBef>
                        <a:spcAft>
                          <a:spcPts val="0"/>
                        </a:spcAft>
                        <a:buNone/>
                      </a:pPr>
                      <a:r>
                        <a:rPr b="1" lang="en-US" sz="1200" u="none" cap="none" strike="noStrike">
                          <a:solidFill>
                            <a:srgbClr val="4470C4"/>
                          </a:solidFill>
                          <a:latin typeface="Calibri"/>
                          <a:ea typeface="Calibri"/>
                          <a:cs typeface="Calibri"/>
                          <a:sym typeface="Calibri"/>
                        </a:rPr>
                        <a:t>Estimated Receipts for April 2024-March 2025</a:t>
                      </a:r>
                      <a:endParaRPr sz="12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solidFill>
                      <a:srgbClr val="E9EBF5"/>
                    </a:solidFill>
                  </a:tcPr>
                </a:tc>
              </a:tr>
              <a:tr h="228600">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31150">
                <a:tc>
                  <a:txBody>
                    <a:bodyPr/>
                    <a:lstStyle/>
                    <a:p>
                      <a:pPr indent="0" lvl="0" marL="14604" marR="0"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Recurring Receipts</a:t>
                      </a:r>
                      <a:endParaRPr sz="1200" u="none" cap="none" strike="noStrike">
                        <a:latin typeface="Calibri"/>
                        <a:ea typeface="Calibri"/>
                        <a:cs typeface="Calibri"/>
                        <a:sym typeface="Calibri"/>
                      </a:endParaRPr>
                    </a:p>
                  </a:txBody>
                  <a:tcPr marT="27300" marB="0" marR="0" marL="0">
                    <a:solidFill>
                      <a:srgbClr val="E9EBF5"/>
                    </a:solidFill>
                  </a:tcPr>
                </a:tc>
                <a:tc>
                  <a:txBody>
                    <a:bodyPr/>
                    <a:lstStyle/>
                    <a:p>
                      <a:pPr indent="0" lvl="0" marL="0" marR="0"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Rs</a:t>
                      </a:r>
                      <a:endParaRPr sz="1200" u="none" cap="none" strike="noStrike">
                        <a:latin typeface="Calibri"/>
                        <a:ea typeface="Calibri"/>
                        <a:cs typeface="Calibri"/>
                        <a:sym typeface="Calibri"/>
                      </a:endParaRPr>
                    </a:p>
                  </a:txBody>
                  <a:tcPr marT="2730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Rs</a:t>
                      </a:r>
                      <a:endParaRPr sz="1200" u="none" cap="none" strike="noStrike">
                        <a:latin typeface="Calibri"/>
                        <a:ea typeface="Calibri"/>
                        <a:cs typeface="Calibri"/>
                        <a:sym typeface="Calibri"/>
                      </a:endParaRPr>
                    </a:p>
                  </a:txBody>
                  <a:tcPr marT="27300" marB="0" marR="0" marL="0">
                    <a:lnL cap="flat" cmpd="sng" w="12700">
                      <a:solidFill>
                        <a:srgbClr val="000000"/>
                      </a:solidFill>
                      <a:prstDash val="solid"/>
                      <a:round/>
                      <a:headEnd len="sm" w="sm" type="none"/>
                      <a:tailEnd len="sm" w="sm" type="none"/>
                    </a:lnL>
                    <a:solidFill>
                      <a:srgbClr val="E9EBF5"/>
                    </a:solidFill>
                  </a:tcPr>
                </a:tc>
              </a:tr>
              <a:tr h="231150">
                <a:tc>
                  <a:txBody>
                    <a:bodyPr/>
                    <a:lstStyle/>
                    <a:p>
                      <a:pPr indent="0" lvl="0" marL="14604" marR="0" rtl="0" algn="l">
                        <a:lnSpc>
                          <a:spcPct val="100000"/>
                        </a:lnSpc>
                        <a:spcBef>
                          <a:spcPts val="0"/>
                        </a:spcBef>
                        <a:spcAft>
                          <a:spcPts val="0"/>
                        </a:spcAft>
                        <a:buNone/>
                      </a:pPr>
                      <a:r>
                        <a:rPr i="1" lang="en-US" sz="1200" u="none" cap="none" strike="noStrike">
                          <a:latin typeface="Calibri"/>
                          <a:ea typeface="Calibri"/>
                          <a:cs typeface="Calibri"/>
                          <a:sym typeface="Calibri"/>
                        </a:rPr>
                        <a:t>Foreign Funds:</a:t>
                      </a:r>
                      <a:endParaRPr sz="1200" u="none" cap="none" strike="noStrike">
                        <a:latin typeface="Calibri"/>
                        <a:ea typeface="Calibri"/>
                        <a:cs typeface="Calibri"/>
                        <a:sym typeface="Calibri"/>
                      </a:endParaRPr>
                    </a:p>
                  </a:txBody>
                  <a:tcPr marT="30475" marB="0" marR="0" marL="0">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29875">
                <a:tc>
                  <a:txBody>
                    <a:bodyPr/>
                    <a:lstStyle/>
                    <a:p>
                      <a:pPr indent="0" lvl="0" marL="14604" marR="0" rtl="0" algn="l">
                        <a:lnSpc>
                          <a:spcPct val="100000"/>
                        </a:lnSpc>
                        <a:spcBef>
                          <a:spcPts val="0"/>
                        </a:spcBef>
                        <a:spcAft>
                          <a:spcPts val="0"/>
                        </a:spcAft>
                        <a:buNone/>
                      </a:pPr>
                      <a:r>
                        <a:rPr lang="en-US" sz="1200" u="none" cap="none" strike="noStrike">
                          <a:latin typeface="Calibri"/>
                          <a:ea typeface="Calibri"/>
                          <a:cs typeface="Calibri"/>
                          <a:sym typeface="Calibri"/>
                        </a:rPr>
                        <a:t>Asha -Teachers &amp; Staff Salaries</a:t>
                      </a:r>
                      <a:endParaRPr sz="1200" u="none" cap="none" strike="noStrike">
                        <a:latin typeface="Calibri"/>
                        <a:ea typeface="Calibri"/>
                        <a:cs typeface="Calibri"/>
                        <a:sym typeface="Calibri"/>
                      </a:endParaRPr>
                    </a:p>
                  </a:txBody>
                  <a:tcPr marT="27300"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894000</a:t>
                      </a:r>
                      <a:endParaRPr sz="1200" u="none" cap="none" strike="noStrike">
                        <a:latin typeface="Calibri"/>
                        <a:ea typeface="Calibri"/>
                        <a:cs typeface="Calibri"/>
                        <a:sym typeface="Calibri"/>
                      </a:endParaRPr>
                    </a:p>
                  </a:txBody>
                  <a:tcPr marT="2730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894000</a:t>
                      </a:r>
                      <a:endParaRPr sz="1100" u="none" cap="none" strike="noStrike">
                        <a:latin typeface="Calibri"/>
                        <a:ea typeface="Calibri"/>
                        <a:cs typeface="Calibri"/>
                        <a:sym typeface="Calibri"/>
                      </a:endParaRPr>
                    </a:p>
                  </a:txBody>
                  <a:tcPr marT="43175" marB="0" marR="0" marL="0">
                    <a:lnL cap="flat" cmpd="sng" w="1270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solidFill>
                      <a:srgbClr val="E9EBF5"/>
                    </a:solidFill>
                  </a:tcPr>
                </a:tc>
              </a:tr>
              <a:tr h="229875">
                <a:tc>
                  <a:txBody>
                    <a:bodyPr/>
                    <a:lstStyle/>
                    <a:p>
                      <a:pPr indent="0" lvl="0" marL="14604" marR="0" rtl="0" algn="l">
                        <a:lnSpc>
                          <a:spcPct val="100000"/>
                        </a:lnSpc>
                        <a:spcBef>
                          <a:spcPts val="0"/>
                        </a:spcBef>
                        <a:spcAft>
                          <a:spcPts val="0"/>
                        </a:spcAft>
                        <a:buNone/>
                      </a:pPr>
                      <a:r>
                        <a:rPr lang="en-US" sz="1200" u="none" cap="none" strike="noStrike">
                          <a:latin typeface="Calibri"/>
                          <a:ea typeface="Calibri"/>
                          <a:cs typeface="Calibri"/>
                          <a:sym typeface="Calibri"/>
                        </a:rPr>
                        <a:t>AFNA-Support a Child-used for food</a:t>
                      </a:r>
                      <a:endParaRPr sz="1200" u="none" cap="none" strike="noStrike">
                        <a:latin typeface="Calibri"/>
                        <a:ea typeface="Calibri"/>
                        <a:cs typeface="Calibri"/>
                        <a:sym typeface="Calibri"/>
                      </a:endParaRPr>
                    </a:p>
                  </a:txBody>
                  <a:tcPr marT="28575"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238500</a:t>
                      </a:r>
                      <a:endParaRPr sz="1200" u="none" cap="none" strike="noStrike">
                        <a:latin typeface="Calibri"/>
                        <a:ea typeface="Calibri"/>
                        <a:cs typeface="Calibri"/>
                        <a:sym typeface="Calibri"/>
                      </a:endParaRPr>
                    </a:p>
                  </a:txBody>
                  <a:tcPr marT="28575"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242000</a:t>
                      </a:r>
                      <a:endParaRPr sz="1100" u="none" cap="none" strike="noStrike">
                        <a:latin typeface="Calibri"/>
                        <a:ea typeface="Calibri"/>
                        <a:cs typeface="Calibri"/>
                        <a:sym typeface="Calibri"/>
                      </a:endParaRPr>
                    </a:p>
                  </a:txBody>
                  <a:tcPr marT="44450" marB="0" marR="0" marL="0">
                    <a:lnL cap="flat" cmpd="sng" w="1270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solidFill>
                      <a:srgbClr val="E9EBF5"/>
                    </a:solidFill>
                  </a:tcPr>
                </a:tc>
              </a:tr>
              <a:tr h="231150">
                <a:tc>
                  <a:txBody>
                    <a:bodyPr/>
                    <a:lstStyle/>
                    <a:p>
                      <a:pPr indent="0" lvl="0" marL="0" marR="0" rtl="0" algn="l">
                        <a:lnSpc>
                          <a:spcPct val="100000"/>
                        </a:lnSpc>
                        <a:spcBef>
                          <a:spcPts val="0"/>
                        </a:spcBef>
                        <a:spcAft>
                          <a:spcPts val="0"/>
                        </a:spcAft>
                        <a:buNone/>
                      </a:pPr>
                      <a:r>
                        <a:rPr lang="en-US" sz="1050" u="none" cap="none" strike="noStrike">
                          <a:latin typeface="Arial"/>
                          <a:ea typeface="Arial"/>
                          <a:cs typeface="Arial"/>
                          <a:sym typeface="Arial"/>
                        </a:rPr>
                        <a:t>Wahil Saleh</a:t>
                      </a:r>
                      <a:endParaRPr sz="1050" u="none" cap="none" strike="noStrike">
                        <a:latin typeface="Arial"/>
                        <a:ea typeface="Arial"/>
                        <a:cs typeface="Arial"/>
                        <a:sym typeface="Arial"/>
                      </a:endParaRPr>
                    </a:p>
                    <a:p>
                      <a:pPr indent="0" lvl="0" marL="0" marR="0" rtl="0" algn="l">
                        <a:lnSpc>
                          <a:spcPct val="100000"/>
                        </a:lnSpc>
                        <a:spcBef>
                          <a:spcPts val="0"/>
                        </a:spcBef>
                        <a:spcAft>
                          <a:spcPts val="0"/>
                        </a:spcAft>
                        <a:buNone/>
                      </a:pPr>
                      <a:r>
                        <a:rPr lang="en-US" sz="1050" u="none" cap="none" strike="noStrike">
                          <a:latin typeface="Arial"/>
                          <a:ea typeface="Arial"/>
                          <a:cs typeface="Arial"/>
                          <a:sym typeface="Arial"/>
                        </a:rPr>
                        <a:t>Quther Saleh</a:t>
                      </a:r>
                      <a:endParaRPr sz="1050" u="none" cap="none" strike="noStrike">
                        <a:latin typeface="Arial"/>
                        <a:ea typeface="Arial"/>
                        <a:cs typeface="Arial"/>
                        <a:sym typeface="Arial"/>
                      </a:endParaRPr>
                    </a:p>
                  </a:txBody>
                  <a:tcPr marT="0" marB="0" marR="0" marL="0">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3175" rtl="0" algn="l">
                        <a:lnSpc>
                          <a:spcPct val="100000"/>
                        </a:lnSpc>
                        <a:spcBef>
                          <a:spcPts val="0"/>
                        </a:spcBef>
                        <a:spcAft>
                          <a:spcPts val="0"/>
                        </a:spcAft>
                        <a:buNone/>
                      </a:pPr>
                      <a:r>
                        <a:rPr lang="en-US" sz="1000" u="none" cap="none" strike="noStrike">
                          <a:latin typeface="Arial"/>
                          <a:ea typeface="Arial"/>
                          <a:cs typeface="Arial"/>
                          <a:sym typeface="Arial"/>
                        </a:rPr>
                        <a:t>                               22105</a:t>
                      </a:r>
                      <a:endParaRPr/>
                    </a:p>
                    <a:p>
                      <a:pPr indent="0" lvl="0" marL="0" marR="3175" rtl="0" algn="l">
                        <a:lnSpc>
                          <a:spcPct val="100000"/>
                        </a:lnSpc>
                        <a:spcBef>
                          <a:spcPts val="0"/>
                        </a:spcBef>
                        <a:spcAft>
                          <a:spcPts val="0"/>
                        </a:spcAft>
                        <a:buNone/>
                      </a:pPr>
                      <a:r>
                        <a:rPr lang="en-US" sz="1000" u="none" cap="none" strike="noStrike">
                          <a:latin typeface="Arial"/>
                          <a:ea typeface="Arial"/>
                          <a:cs typeface="Arial"/>
                          <a:sym typeface="Arial"/>
                        </a:rPr>
                        <a:t>                                55200</a:t>
                      </a:r>
                      <a:endParaRPr sz="10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solidFill>
                      <a:srgbClr val="E9EBF5"/>
                    </a:solidFill>
                  </a:tcPr>
                </a:tc>
              </a:tr>
              <a:tr h="231775">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31150">
                <a:tc>
                  <a:txBody>
                    <a:bodyPr/>
                    <a:lstStyle/>
                    <a:p>
                      <a:pPr indent="0" lvl="0" marL="14604" marR="0" rtl="0" algn="l">
                        <a:lnSpc>
                          <a:spcPct val="100000"/>
                        </a:lnSpc>
                        <a:spcBef>
                          <a:spcPts val="0"/>
                        </a:spcBef>
                        <a:spcAft>
                          <a:spcPts val="0"/>
                        </a:spcAft>
                        <a:buNone/>
                      </a:pPr>
                      <a:r>
                        <a:rPr i="1" lang="en-US" sz="1200" u="none" cap="none" strike="noStrike">
                          <a:latin typeface="Calibri"/>
                          <a:ea typeface="Calibri"/>
                          <a:cs typeface="Calibri"/>
                          <a:sym typeface="Calibri"/>
                        </a:rPr>
                        <a:t>Local Funds:</a:t>
                      </a:r>
                      <a:endParaRPr sz="1200" u="none" cap="none" strike="noStrike">
                        <a:latin typeface="Calibri"/>
                        <a:ea typeface="Calibri"/>
                        <a:cs typeface="Calibri"/>
                        <a:sym typeface="Calibri"/>
                      </a:endParaRPr>
                    </a:p>
                  </a:txBody>
                  <a:tcPr marT="30475" marB="0" marR="0" marL="0">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4445" rtl="0" algn="r">
                        <a:lnSpc>
                          <a:spcPct val="100000"/>
                        </a:lnSpc>
                        <a:spcBef>
                          <a:spcPts val="0"/>
                        </a:spcBef>
                        <a:spcAft>
                          <a:spcPts val="0"/>
                        </a:spcAft>
                        <a:buNone/>
                      </a:pPr>
                      <a:r>
                        <a:rPr lang="en-US" sz="1100" u="none" cap="none" strike="noStrike">
                          <a:latin typeface="Calibri"/>
                          <a:ea typeface="Calibri"/>
                          <a:cs typeface="Calibri"/>
                          <a:sym typeface="Calibri"/>
                        </a:rPr>
                        <a:t>-</a:t>
                      </a:r>
                      <a:endParaRPr sz="1100" u="none" cap="none" strike="noStrike">
                        <a:latin typeface="Calibri"/>
                        <a:ea typeface="Calibri"/>
                        <a:cs typeface="Calibri"/>
                        <a:sym typeface="Calibri"/>
                      </a:endParaRPr>
                    </a:p>
                  </a:txBody>
                  <a:tcPr marT="625" marB="0" marR="0" marL="0">
                    <a:lnL cap="flat" cmpd="sng" w="12700">
                      <a:solidFill>
                        <a:srgbClr val="000000"/>
                      </a:solidFill>
                      <a:prstDash val="solid"/>
                      <a:round/>
                      <a:headEnd len="sm" w="sm" type="none"/>
                      <a:tailEnd len="sm" w="sm" type="none"/>
                    </a:lnL>
                    <a:solidFill>
                      <a:srgbClr val="E9EBF5"/>
                    </a:solidFill>
                  </a:tcPr>
                </a:tc>
              </a:tr>
              <a:tr h="259075">
                <a:tc>
                  <a:txBody>
                    <a:bodyPr/>
                    <a:lstStyle/>
                    <a:p>
                      <a:pPr indent="0" lvl="0" marL="14604" marR="0" rtl="0" algn="l">
                        <a:lnSpc>
                          <a:spcPct val="100000"/>
                        </a:lnSpc>
                        <a:spcBef>
                          <a:spcPts val="0"/>
                        </a:spcBef>
                        <a:spcAft>
                          <a:spcPts val="0"/>
                        </a:spcAft>
                        <a:buNone/>
                      </a:pPr>
                      <a:r>
                        <a:rPr lang="en-US" sz="1200" u="none" cap="none" strike="noStrike">
                          <a:latin typeface="Calibri"/>
                          <a:ea typeface="Calibri"/>
                          <a:cs typeface="Calibri"/>
                          <a:sym typeface="Calibri"/>
                        </a:rPr>
                        <a:t>Hostel fees</a:t>
                      </a:r>
                      <a:endParaRPr sz="1200" u="none" cap="none" strike="noStrike">
                        <a:latin typeface="Calibri"/>
                        <a:ea typeface="Calibri"/>
                        <a:cs typeface="Calibri"/>
                        <a:sym typeface="Calibri"/>
                      </a:endParaRPr>
                    </a:p>
                  </a:txBody>
                  <a:tcPr marT="30475"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729219</a:t>
                      </a:r>
                      <a:endParaRPr sz="1200" u="none" cap="none" strike="noStrike">
                        <a:latin typeface="Calibri"/>
                        <a:ea typeface="Calibri"/>
                        <a:cs typeface="Calibri"/>
                        <a:sym typeface="Calibri"/>
                      </a:endParaRPr>
                    </a:p>
                  </a:txBody>
                  <a:tcPr marT="30475"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700000</a:t>
                      </a:r>
                      <a:endParaRPr sz="1100" u="none" cap="none" strike="noStrike">
                        <a:latin typeface="Calibri"/>
                        <a:ea typeface="Calibri"/>
                        <a:cs typeface="Calibri"/>
                        <a:sym typeface="Calibri"/>
                      </a:endParaRPr>
                    </a:p>
                  </a:txBody>
                  <a:tcPr marT="45725" marB="0" marR="0" marL="0">
                    <a:lnL cap="flat" cmpd="sng" w="1270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solidFill>
                      <a:srgbClr val="E9EBF5"/>
                    </a:solidFill>
                  </a:tcPr>
                </a:tc>
              </a:tr>
              <a:tr h="202575">
                <a:tc>
                  <a:txBody>
                    <a:bodyPr/>
                    <a:lstStyle/>
                    <a:p>
                      <a:pPr indent="0" lvl="0" marL="14604" marR="0" rtl="0" algn="l">
                        <a:lnSpc>
                          <a:spcPct val="100000"/>
                        </a:lnSpc>
                        <a:spcBef>
                          <a:spcPts val="0"/>
                        </a:spcBef>
                        <a:spcAft>
                          <a:spcPts val="0"/>
                        </a:spcAft>
                        <a:buNone/>
                      </a:pPr>
                      <a:r>
                        <a:rPr lang="en-US" sz="1200" u="none" cap="none" strike="noStrike">
                          <a:latin typeface="Calibri"/>
                          <a:ea typeface="Calibri"/>
                          <a:cs typeface="Calibri"/>
                          <a:sym typeface="Calibri"/>
                        </a:rPr>
                        <a:t>Donations from well wishers &amp; flower sales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49702</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40000</a:t>
                      </a:r>
                      <a:endParaRPr sz="1100" u="none" cap="none" strike="noStrike">
                        <a:latin typeface="Calibri"/>
                        <a:ea typeface="Calibri"/>
                        <a:cs typeface="Calibri"/>
                        <a:sym typeface="Calibri"/>
                      </a:endParaRPr>
                    </a:p>
                  </a:txBody>
                  <a:tcPr marT="15875" marB="0" marR="0" marL="0">
                    <a:lnL cap="flat" cmpd="sng" w="1270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solidFill>
                      <a:srgbClr val="E9EBF5"/>
                    </a:solidFill>
                  </a:tcPr>
                </a:tc>
              </a:tr>
              <a:tr h="379100">
                <a:tc>
                  <a:txBody>
                    <a:bodyPr/>
                    <a:lstStyle/>
                    <a:p>
                      <a:pPr indent="0" lvl="0" marL="14604" marR="26669" rtl="0" algn="l">
                        <a:lnSpc>
                          <a:spcPct val="100000"/>
                        </a:lnSpc>
                        <a:spcBef>
                          <a:spcPts val="0"/>
                        </a:spcBef>
                        <a:spcAft>
                          <a:spcPts val="0"/>
                        </a:spcAft>
                        <a:buNone/>
                      </a:pPr>
                      <a:r>
                        <a:rPr lang="en-US" sz="1200" u="none" cap="none" strike="noStrike">
                          <a:latin typeface="Calibri"/>
                          <a:ea typeface="Calibri"/>
                          <a:cs typeface="Calibri"/>
                          <a:sym typeface="Calibri"/>
                        </a:rPr>
                        <a:t>Yearly grant from Directorate of Social Justice and Empowerment</a:t>
                      </a:r>
                      <a:endParaRPr sz="1200" u="none" cap="none" strike="noStrike">
                        <a:latin typeface="Calibri"/>
                        <a:ea typeface="Calibri"/>
                        <a:cs typeface="Calibri"/>
                        <a:sym typeface="Calibri"/>
                      </a:endParaRPr>
                    </a:p>
                  </a:txBody>
                  <a:tcPr marT="625"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420000</a:t>
                      </a:r>
                      <a:endParaRPr sz="1200" u="none" cap="none" strike="noStrike">
                        <a:latin typeface="Calibri"/>
                        <a:ea typeface="Calibri"/>
                        <a:cs typeface="Calibri"/>
                        <a:sym typeface="Calibri"/>
                      </a:endParaRPr>
                    </a:p>
                  </a:txBody>
                  <a:tcPr marT="172075"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3175"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420000</a:t>
                      </a:r>
                      <a:endParaRPr sz="1100" u="none" cap="none" strike="noStrike">
                        <a:latin typeface="Calibri"/>
                        <a:ea typeface="Calibri"/>
                        <a:cs typeface="Calibri"/>
                        <a:sym typeface="Calibri"/>
                      </a:endParaRPr>
                    </a:p>
                  </a:txBody>
                  <a:tcPr marT="27300" marB="0" marR="0" marL="0">
                    <a:lnL cap="flat" cmpd="sng" w="1270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solidFill>
                      <a:srgbClr val="E9EBF5"/>
                    </a:solidFill>
                  </a:tcPr>
                </a:tc>
              </a:tr>
              <a:tr h="237500">
                <a:tc>
                  <a:txBody>
                    <a:bodyPr/>
                    <a:lstStyle/>
                    <a:p>
                      <a:pPr indent="0" lvl="0" marL="14604" marR="0"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Total Recurring Receipts</a:t>
                      </a:r>
                      <a:endParaRPr sz="1200" u="none" cap="none" strike="noStrike">
                        <a:latin typeface="Calibri"/>
                        <a:ea typeface="Calibri"/>
                        <a:cs typeface="Calibri"/>
                        <a:sym typeface="Calibri"/>
                      </a:endParaRPr>
                    </a:p>
                  </a:txBody>
                  <a:tcPr marT="36825" marB="0" marR="0" marL="0">
                    <a:solidFill>
                      <a:srgbClr val="E9EBF5"/>
                    </a:solidFill>
                  </a:tcPr>
                </a:tc>
                <a:tc>
                  <a:txBody>
                    <a:bodyPr/>
                    <a:lstStyle/>
                    <a:p>
                      <a:pPr indent="0" lvl="0" marL="0" marR="0"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2331421</a:t>
                      </a:r>
                      <a:endParaRPr sz="1200" u="none" cap="none" strike="noStrike">
                        <a:latin typeface="Calibri"/>
                        <a:ea typeface="Calibri"/>
                        <a:cs typeface="Calibri"/>
                        <a:sym typeface="Calibri"/>
                      </a:endParaRPr>
                    </a:p>
                  </a:txBody>
                  <a:tcPr marT="36825"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2373305</a:t>
                      </a:r>
                      <a:endParaRPr sz="1200" u="none" cap="none" strike="noStrike">
                        <a:latin typeface="Calibri"/>
                        <a:ea typeface="Calibri"/>
                        <a:cs typeface="Calibri"/>
                        <a:sym typeface="Calibri"/>
                      </a:endParaRPr>
                    </a:p>
                  </a:txBody>
                  <a:tcPr marT="36825" marB="0" marR="0" marL="0">
                    <a:lnL cap="flat" cmpd="sng" w="1270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solidFill>
                      <a:srgbClr val="E9EBF5"/>
                    </a:solidFill>
                  </a:tcPr>
                </a:tc>
              </a:tr>
              <a:tr h="231150">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B cap="flat" cmpd="sng" w="12700">
                      <a:solidFill>
                        <a:srgbClr val="000000"/>
                      </a:solidFill>
                      <a:prstDash val="solid"/>
                      <a:round/>
                      <a:headEnd len="sm" w="sm" type="none"/>
                      <a:tailEnd len="sm" w="sm" type="none"/>
                    </a:lnB>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B cap="flat" cmpd="sng" w="12700">
                      <a:solidFill>
                        <a:srgbClr val="000000"/>
                      </a:solidFill>
                      <a:prstDash val="solid"/>
                      <a:round/>
                      <a:headEnd len="sm" w="sm" type="none"/>
                      <a:tailEnd len="sm" w="sm" type="none"/>
                    </a:lnB>
                    <a:solidFill>
                      <a:srgbClr val="E9EBF5"/>
                    </a:solidFill>
                  </a:tcPr>
                </a:tc>
              </a:tr>
              <a:tr h="243850">
                <a:tc>
                  <a:txBody>
                    <a:bodyPr/>
                    <a:lstStyle/>
                    <a:p>
                      <a:pPr indent="0" lvl="0" marL="14604" marR="0" rtl="0" algn="l">
                        <a:lnSpc>
                          <a:spcPct val="100000"/>
                        </a:lnSpc>
                        <a:spcBef>
                          <a:spcPts val="0"/>
                        </a:spcBef>
                        <a:spcAft>
                          <a:spcPts val="0"/>
                        </a:spcAft>
                        <a:buNone/>
                      </a:pPr>
                      <a:r>
                        <a:rPr lang="en-US" sz="1200" u="none" cap="none" strike="noStrike">
                          <a:solidFill>
                            <a:srgbClr val="4470C4"/>
                          </a:solidFill>
                          <a:latin typeface="Calibri"/>
                          <a:ea typeface="Calibri"/>
                          <a:cs typeface="Calibri"/>
                          <a:sym typeface="Calibri"/>
                        </a:rPr>
                        <a:t>Non-Recurring Receipts</a:t>
                      </a:r>
                      <a:endParaRPr sz="1200" u="none" cap="none" strike="noStrike">
                        <a:latin typeface="Calibri"/>
                        <a:ea typeface="Calibri"/>
                        <a:cs typeface="Calibri"/>
                        <a:sym typeface="Calibri"/>
                      </a:endParaRPr>
                    </a:p>
                  </a:txBody>
                  <a:tcPr marT="39375" marB="0" marR="0" marL="0">
                    <a:lnT cap="flat" cmpd="sng" w="12700">
                      <a:solidFill>
                        <a:srgbClr val="000000"/>
                      </a:solidFill>
                      <a:prstDash val="solid"/>
                      <a:round/>
                      <a:headEnd len="sm" w="sm" type="none"/>
                      <a:tailEnd len="sm" w="sm" type="none"/>
                    </a:lnT>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solidFill>
                      <a:srgbClr val="E9EBF5"/>
                    </a:solidFill>
                  </a:tcPr>
                </a:tc>
              </a:tr>
              <a:tr h="243850">
                <a:tc>
                  <a:txBody>
                    <a:bodyPr/>
                    <a:lstStyle/>
                    <a:p>
                      <a:pPr indent="0" lvl="0" marL="14604" marR="0" rtl="0" algn="l">
                        <a:lnSpc>
                          <a:spcPct val="100000"/>
                        </a:lnSpc>
                        <a:spcBef>
                          <a:spcPts val="0"/>
                        </a:spcBef>
                        <a:spcAft>
                          <a:spcPts val="0"/>
                        </a:spcAft>
                        <a:buNone/>
                      </a:pPr>
                      <a:r>
                        <a:rPr lang="en-US" sz="1050" u="none" cap="none" strike="noStrike">
                          <a:latin typeface="Calibri"/>
                          <a:ea typeface="Calibri"/>
                          <a:cs typeface="Calibri"/>
                          <a:sym typeface="Calibri"/>
                        </a:rPr>
                        <a:t>One time funding for Girls Hostel from ASHA</a:t>
                      </a:r>
                      <a:endParaRPr sz="1200" u="none" cap="none" strike="noStrike">
                        <a:latin typeface="Calibri"/>
                        <a:ea typeface="Calibri"/>
                        <a:cs typeface="Calibri"/>
                        <a:sym typeface="Calibri"/>
                      </a:endParaRPr>
                    </a:p>
                  </a:txBody>
                  <a:tcPr marT="40000"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1016000</a:t>
                      </a:r>
                      <a:endParaRPr sz="1200" u="none" cap="none" strike="noStrike">
                        <a:latin typeface="Calibri"/>
                        <a:ea typeface="Calibri"/>
                        <a:cs typeface="Calibri"/>
                        <a:sym typeface="Calibri"/>
                      </a:endParaRPr>
                    </a:p>
                  </a:txBody>
                  <a:tcPr marT="4000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40675">
                <a:tc>
                  <a:txBody>
                    <a:bodyPr/>
                    <a:lstStyle/>
                    <a:p>
                      <a:pPr indent="0" lvl="0" marL="5715" marR="0" rtl="0" algn="l">
                        <a:lnSpc>
                          <a:spcPct val="141428"/>
                        </a:lnSpc>
                        <a:spcBef>
                          <a:spcPts val="0"/>
                        </a:spcBef>
                        <a:spcAft>
                          <a:spcPts val="0"/>
                        </a:spcAft>
                        <a:buNone/>
                      </a:pPr>
                      <a:r>
                        <a:rPr lang="en-US" sz="1050" u="none" cap="none" strike="noStrike">
                          <a:latin typeface="Times New Roman"/>
                          <a:ea typeface="Times New Roman"/>
                          <a:cs typeface="Times New Roman"/>
                          <a:sym typeface="Times New Roman"/>
                        </a:rPr>
                        <a:t>Donated by Quther Saleh for Visitor House</a:t>
                      </a:r>
                      <a:endParaRPr/>
                    </a:p>
                    <a:p>
                      <a:pPr indent="0" lvl="0" marL="5715" marR="0" rtl="0" algn="l">
                        <a:lnSpc>
                          <a:spcPct val="141428"/>
                        </a:lnSpc>
                        <a:spcBef>
                          <a:spcPts val="0"/>
                        </a:spcBef>
                        <a:spcAft>
                          <a:spcPts val="0"/>
                        </a:spcAft>
                        <a:buNone/>
                      </a:pPr>
                      <a:r>
                        <a:rPr lang="en-US" sz="1050" u="none" cap="none" strike="noStrike">
                          <a:latin typeface="Times New Roman"/>
                          <a:ea typeface="Times New Roman"/>
                          <a:cs typeface="Times New Roman"/>
                          <a:sym typeface="Times New Roman"/>
                        </a:rPr>
                        <a:t>Bank Interest </a:t>
                      </a:r>
                      <a:endParaRPr sz="1050" u="none" cap="none" strike="noStrike">
                        <a:latin typeface="Times New Roman"/>
                        <a:ea typeface="Times New Roman"/>
                        <a:cs typeface="Times New Roman"/>
                        <a:sym typeface="Times New Roman"/>
                      </a:endParaRPr>
                    </a:p>
                  </a:txBody>
                  <a:tcPr marT="0" marB="0" marR="0" marL="0">
                    <a:lnB cap="flat" cmpd="sng" w="12700">
                      <a:solidFill>
                        <a:srgbClr val="000000"/>
                      </a:solidFill>
                      <a:prstDash val="solid"/>
                      <a:round/>
                      <a:headEnd len="sm" w="sm" type="none"/>
                      <a:tailEnd len="sm" w="sm" type="none"/>
                    </a:lnB>
                    <a:solidFill>
                      <a:srgbClr val="E9EBF5"/>
                    </a:solidFill>
                  </a:tcPr>
                </a:tc>
                <a:tc>
                  <a:txBody>
                    <a:bodyPr/>
                    <a:lstStyle/>
                    <a:p>
                      <a:pPr indent="0" lvl="0" marL="0" marR="8255" rtl="0" algn="r">
                        <a:lnSpc>
                          <a:spcPct val="100000"/>
                        </a:lnSpc>
                        <a:spcBef>
                          <a:spcPts val="0"/>
                        </a:spcBef>
                        <a:spcAft>
                          <a:spcPts val="0"/>
                        </a:spcAft>
                        <a:buNone/>
                      </a:pPr>
                      <a:r>
                        <a:rPr lang="en-US" sz="1200" u="none" cap="none" strike="noStrike">
                          <a:latin typeface="Calibri"/>
                          <a:ea typeface="Calibri"/>
                          <a:cs typeface="Calibri"/>
                          <a:sym typeface="Calibri"/>
                        </a:rPr>
                        <a:t>221248</a:t>
                      </a:r>
                      <a:endParaRPr sz="1200" u="none" cap="none" strike="noStrike">
                        <a:latin typeface="Calibri"/>
                        <a:ea typeface="Calibri"/>
                        <a:cs typeface="Calibri"/>
                        <a:sym typeface="Calibri"/>
                      </a:endParaRPr>
                    </a:p>
                    <a:p>
                      <a:pPr indent="0" lvl="0" marL="0" marR="8255" rtl="0" algn="r">
                        <a:lnSpc>
                          <a:spcPct val="100000"/>
                        </a:lnSpc>
                        <a:spcBef>
                          <a:spcPts val="0"/>
                        </a:spcBef>
                        <a:spcAft>
                          <a:spcPts val="0"/>
                        </a:spcAft>
                        <a:buNone/>
                      </a:pPr>
                      <a:r>
                        <a:rPr lang="en-US" sz="1200" u="none" cap="none" strike="noStrike">
                          <a:latin typeface="Calibri"/>
                          <a:ea typeface="Calibri"/>
                          <a:cs typeface="Calibri"/>
                          <a:sym typeface="Calibri"/>
                        </a:rPr>
                        <a:t>9501</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9EBF5"/>
                    </a:solidFill>
                  </a:tcPr>
                </a:tc>
                <a:tc rowSpan="2">
                  <a:txBody>
                    <a:bodyPr/>
                    <a:lstStyle/>
                    <a:p>
                      <a:pPr indent="0" lvl="0" marL="0" marR="317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191775">
                <a:tc>
                  <a:txBody>
                    <a:bodyPr/>
                    <a:lstStyle/>
                    <a:p>
                      <a:pPr indent="0" lvl="0" marL="14604" marR="0" rtl="0" algn="l">
                        <a:lnSpc>
                          <a:spcPct val="114166"/>
                        </a:lnSpc>
                        <a:spcBef>
                          <a:spcPts val="0"/>
                        </a:spcBef>
                        <a:spcAft>
                          <a:spcPts val="0"/>
                        </a:spcAft>
                        <a:buNone/>
                      </a:pPr>
                      <a:r>
                        <a:rPr b="1" lang="en-US" sz="1200" u="none" cap="none" strike="noStrike">
                          <a:solidFill>
                            <a:srgbClr val="4470C4"/>
                          </a:solidFill>
                          <a:latin typeface="Calibri"/>
                          <a:ea typeface="Calibri"/>
                          <a:cs typeface="Calibri"/>
                          <a:sym typeface="Calibri"/>
                        </a:rPr>
                        <a:t>Total receipts: April 2023-March2024</a:t>
                      </a:r>
                      <a:endParaRPr sz="12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9EBF5"/>
                    </a:solidFill>
                  </a:tcPr>
                </a:tc>
                <a:tc>
                  <a:txBody>
                    <a:bodyPr/>
                    <a:lstStyle/>
                    <a:p>
                      <a:pPr indent="0" lvl="0" marL="0" marR="0" rtl="0" algn="r">
                        <a:lnSpc>
                          <a:spcPct val="114166"/>
                        </a:lnSpc>
                        <a:spcBef>
                          <a:spcPts val="0"/>
                        </a:spcBef>
                        <a:spcAft>
                          <a:spcPts val="0"/>
                        </a:spcAft>
                        <a:buNone/>
                      </a:pPr>
                      <a:r>
                        <a:rPr b="1" lang="en-US" sz="1200" u="none" cap="none" strike="noStrike">
                          <a:solidFill>
                            <a:srgbClr val="4470C4"/>
                          </a:solidFill>
                          <a:latin typeface="Calibri"/>
                          <a:ea typeface="Calibri"/>
                          <a:cs typeface="Calibri"/>
                          <a:sym typeface="Calibri"/>
                        </a:rPr>
                        <a:t>3578170</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9EBF5"/>
                    </a:solidFill>
                  </a:tcPr>
                </a:tc>
                <a:tc vMerge="1"/>
              </a:tr>
            </a:tbl>
          </a:graphicData>
        </a:graphic>
      </p:graphicFrame>
      <p:graphicFrame>
        <p:nvGraphicFramePr>
          <p:cNvPr id="190" name="Google Shape;190;p13"/>
          <p:cNvGraphicFramePr/>
          <p:nvPr/>
        </p:nvGraphicFramePr>
        <p:xfrm>
          <a:off x="5288773" y="1261111"/>
          <a:ext cx="3000000" cy="3000000"/>
        </p:xfrm>
        <a:graphic>
          <a:graphicData uri="http://schemas.openxmlformats.org/drawingml/2006/table">
            <a:tbl>
              <a:tblPr bandRow="1" firstRow="1">
                <a:noFill/>
                <a:tableStyleId>{BCFF5205-E01B-4CE7-85EF-00EC3DBBC3FE}</a:tableStyleId>
              </a:tblPr>
              <a:tblGrid>
                <a:gridCol w="2050850"/>
                <a:gridCol w="837375"/>
                <a:gridCol w="1480750"/>
              </a:tblGrid>
              <a:tr h="371475">
                <a:tc gridSpan="2">
                  <a:txBody>
                    <a:bodyPr/>
                    <a:lstStyle/>
                    <a:p>
                      <a:pPr indent="0" lvl="0" marL="685800" marR="3175"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Expenses-April 2023-March 2024</a:t>
                      </a:r>
                      <a:endParaRPr sz="1200" u="none" cap="none" strike="noStrike">
                        <a:latin typeface="Calibri"/>
                        <a:ea typeface="Calibri"/>
                        <a:cs typeface="Calibri"/>
                        <a:sym typeface="Calibri"/>
                      </a:endParaRPr>
                    </a:p>
                  </a:txBody>
                  <a:tcPr marT="167650" marB="0" marR="0" marL="0">
                    <a:lnR cap="flat" cmpd="sng" w="12700">
                      <a:solidFill>
                        <a:srgbClr val="000000"/>
                      </a:solidFill>
                      <a:prstDash val="solid"/>
                      <a:round/>
                      <a:headEnd len="sm" w="sm" type="none"/>
                      <a:tailEnd len="sm" w="sm" type="none"/>
                    </a:lnR>
                    <a:solidFill>
                      <a:srgbClr val="E9EBF5"/>
                    </a:solidFill>
                  </a:tcPr>
                </a:tc>
                <a:tc hMerge="1"/>
                <a:tc>
                  <a:txBody>
                    <a:bodyPr/>
                    <a:lstStyle/>
                    <a:p>
                      <a:pPr indent="-27940" lvl="0" marL="188595" marR="185420" rtl="0" algn="l">
                        <a:lnSpc>
                          <a:spcPct val="120000"/>
                        </a:lnSpc>
                        <a:spcBef>
                          <a:spcPts val="0"/>
                        </a:spcBef>
                        <a:spcAft>
                          <a:spcPts val="0"/>
                        </a:spcAft>
                        <a:buNone/>
                      </a:pPr>
                      <a:r>
                        <a:rPr b="1" lang="en-US" sz="1200" u="none" cap="none" strike="noStrike">
                          <a:solidFill>
                            <a:srgbClr val="4470C4"/>
                          </a:solidFill>
                          <a:latin typeface="Calibri"/>
                          <a:ea typeface="Calibri"/>
                          <a:cs typeface="Calibri"/>
                          <a:sym typeface="Calibri"/>
                        </a:rPr>
                        <a:t>Estimated Expenses for April 202</a:t>
                      </a:r>
                      <a:r>
                        <a:rPr b="1" lang="en-US" sz="1200">
                          <a:solidFill>
                            <a:srgbClr val="4470C4"/>
                          </a:solidFill>
                        </a:rPr>
                        <a:t>4</a:t>
                      </a:r>
                      <a:r>
                        <a:rPr b="1" lang="en-US" sz="1200" u="none" cap="none" strike="noStrike">
                          <a:solidFill>
                            <a:srgbClr val="4470C4"/>
                          </a:solidFill>
                          <a:latin typeface="Calibri"/>
                          <a:ea typeface="Calibri"/>
                          <a:cs typeface="Calibri"/>
                          <a:sym typeface="Calibri"/>
                        </a:rPr>
                        <a:t>-March 202</a:t>
                      </a:r>
                      <a:r>
                        <a:rPr b="1" lang="en-US" sz="1200">
                          <a:solidFill>
                            <a:srgbClr val="4470C4"/>
                          </a:solidFill>
                        </a:rPr>
                        <a:t>5</a:t>
                      </a:r>
                      <a:endParaRPr sz="12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solidFill>
                      <a:srgbClr val="E9EBF5"/>
                    </a:solidFill>
                  </a:tcPr>
                </a:tc>
              </a:tr>
              <a:tr h="193675">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solidFill>
                      <a:srgbClr val="E9EBF5"/>
                    </a:solidFill>
                  </a:tcPr>
                </a:tc>
                <a:tc>
                  <a:txBody>
                    <a:bodyPr/>
                    <a:lstStyle/>
                    <a:p>
                      <a:pPr indent="0" lvl="0" marL="0" marR="3810" rtl="0" algn="r">
                        <a:lnSpc>
                          <a:spcPct val="114166"/>
                        </a:lnSpc>
                        <a:spcBef>
                          <a:spcPts val="0"/>
                        </a:spcBef>
                        <a:spcAft>
                          <a:spcPts val="0"/>
                        </a:spcAft>
                        <a:buNone/>
                      </a:pPr>
                      <a:r>
                        <a:rPr b="1" lang="en-US" sz="1200" u="none" cap="none" strike="noStrike">
                          <a:solidFill>
                            <a:srgbClr val="4470C4"/>
                          </a:solidFill>
                          <a:latin typeface="Calibri"/>
                          <a:ea typeface="Calibri"/>
                          <a:cs typeface="Calibri"/>
                          <a:sym typeface="Calibri"/>
                        </a:rPr>
                        <a:t>Rs</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2540" rtl="0" algn="r">
                        <a:lnSpc>
                          <a:spcPct val="114166"/>
                        </a:lnSpc>
                        <a:spcBef>
                          <a:spcPts val="0"/>
                        </a:spcBef>
                        <a:spcAft>
                          <a:spcPts val="0"/>
                        </a:spcAft>
                        <a:buNone/>
                      </a:pPr>
                      <a:r>
                        <a:rPr b="1" lang="en-US" sz="1200" u="none" cap="none" strike="noStrike">
                          <a:solidFill>
                            <a:srgbClr val="4470C4"/>
                          </a:solidFill>
                          <a:latin typeface="Calibri"/>
                          <a:ea typeface="Calibri"/>
                          <a:cs typeface="Calibri"/>
                          <a:sym typeface="Calibri"/>
                        </a:rPr>
                        <a:t>Rs</a:t>
                      </a:r>
                      <a:endParaRPr sz="12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solidFill>
                      <a:srgbClr val="E9EBF5"/>
                    </a:solidFill>
                  </a:tcPr>
                </a:tc>
              </a:tr>
              <a:tr h="196225">
                <a:tc>
                  <a:txBody>
                    <a:bodyPr/>
                    <a:lstStyle/>
                    <a:p>
                      <a:pPr indent="0" lvl="0" marL="8890" marR="0" rtl="0" algn="l">
                        <a:lnSpc>
                          <a:spcPct val="117083"/>
                        </a:lnSpc>
                        <a:spcBef>
                          <a:spcPts val="0"/>
                        </a:spcBef>
                        <a:spcAft>
                          <a:spcPts val="0"/>
                        </a:spcAft>
                        <a:buNone/>
                      </a:pPr>
                      <a:r>
                        <a:rPr lang="en-US" sz="1200" u="none" cap="none" strike="noStrike">
                          <a:latin typeface="Calibri"/>
                          <a:ea typeface="Calibri"/>
                          <a:cs typeface="Calibri"/>
                          <a:sym typeface="Calibri"/>
                        </a:rPr>
                        <a:t>Salary and wages (Asha funds)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3175" rtl="0" algn="r">
                        <a:lnSpc>
                          <a:spcPct val="117083"/>
                        </a:lnSpc>
                        <a:spcBef>
                          <a:spcPts val="0"/>
                        </a:spcBef>
                        <a:spcAft>
                          <a:spcPts val="0"/>
                        </a:spcAft>
                        <a:buNone/>
                      </a:pPr>
                      <a:r>
                        <a:rPr lang="en-US" sz="1200" u="none" cap="none" strike="noStrike">
                          <a:latin typeface="Calibri"/>
                          <a:ea typeface="Calibri"/>
                          <a:cs typeface="Calibri"/>
                          <a:sym typeface="Calibri"/>
                        </a:rPr>
                        <a:t>894000</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894000</a:t>
                      </a:r>
                      <a:endParaRPr sz="1100" u="none" cap="none" strike="noStrike">
                        <a:latin typeface="Calibri"/>
                        <a:ea typeface="Calibri"/>
                        <a:cs typeface="Calibri"/>
                        <a:sym typeface="Calibri"/>
                      </a:endParaRPr>
                    </a:p>
                  </a:txBody>
                  <a:tcPr marT="10800" marB="0" marR="0" marL="0">
                    <a:lnL cap="flat" cmpd="sng" w="12700">
                      <a:solidFill>
                        <a:srgbClr val="000000"/>
                      </a:solidFill>
                      <a:prstDash val="solid"/>
                      <a:round/>
                      <a:headEnd len="sm" w="sm" type="none"/>
                      <a:tailEnd len="sm" w="sm" type="none"/>
                    </a:lnL>
                    <a:solidFill>
                      <a:srgbClr val="E9EBF5"/>
                    </a:solidFill>
                  </a:tcPr>
                </a:tc>
              </a:tr>
              <a:tr h="194950">
                <a:tc>
                  <a:txBody>
                    <a:bodyPr/>
                    <a:lstStyle/>
                    <a:p>
                      <a:pPr indent="0" lvl="0" marL="8890" marR="0" rtl="0" algn="l">
                        <a:lnSpc>
                          <a:spcPct val="115833"/>
                        </a:lnSpc>
                        <a:spcBef>
                          <a:spcPts val="0"/>
                        </a:spcBef>
                        <a:spcAft>
                          <a:spcPts val="0"/>
                        </a:spcAft>
                        <a:buNone/>
                      </a:pPr>
                      <a:r>
                        <a:rPr lang="en-US" sz="1200" u="none" cap="none" strike="noStrike">
                          <a:latin typeface="Calibri"/>
                          <a:ea typeface="Calibri"/>
                          <a:cs typeface="Calibri"/>
                          <a:sym typeface="Calibri"/>
                        </a:rPr>
                        <a:t>Salary and wages (Local funds)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3175" rtl="0" algn="r">
                        <a:lnSpc>
                          <a:spcPct val="115833"/>
                        </a:lnSpc>
                        <a:spcBef>
                          <a:spcPts val="0"/>
                        </a:spcBef>
                        <a:spcAft>
                          <a:spcPts val="0"/>
                        </a:spcAft>
                        <a:buNone/>
                      </a:pPr>
                      <a:r>
                        <a:rPr lang="en-US" sz="1200" u="none" cap="none" strike="noStrike">
                          <a:latin typeface="Calibri"/>
                          <a:ea typeface="Calibri"/>
                          <a:cs typeface="Calibri"/>
                          <a:sym typeface="Calibri"/>
                        </a:rPr>
                        <a:t>208000</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300000</a:t>
                      </a:r>
                      <a:endParaRPr sz="1100" u="none" cap="none" strike="noStrike">
                        <a:latin typeface="Calibri"/>
                        <a:ea typeface="Calibri"/>
                        <a:cs typeface="Calibri"/>
                        <a:sym typeface="Calibri"/>
                      </a:endParaRPr>
                    </a:p>
                  </a:txBody>
                  <a:tcPr marT="9525" marB="0" marR="0" marL="0">
                    <a:lnL cap="flat" cmpd="sng" w="12700">
                      <a:solidFill>
                        <a:srgbClr val="000000"/>
                      </a:solidFill>
                      <a:prstDash val="solid"/>
                      <a:round/>
                      <a:headEnd len="sm" w="sm" type="none"/>
                      <a:tailEnd len="sm" w="sm" type="none"/>
                    </a:lnL>
                    <a:solidFill>
                      <a:srgbClr val="E9EBF5"/>
                    </a:solidFill>
                  </a:tcPr>
                </a:tc>
              </a:tr>
              <a:tr h="197475">
                <a:tc>
                  <a:txBody>
                    <a:bodyPr/>
                    <a:lstStyle/>
                    <a:p>
                      <a:pPr indent="0" lvl="0" marL="8890" marR="0" rtl="0" algn="l">
                        <a:lnSpc>
                          <a:spcPct val="115833"/>
                        </a:lnSpc>
                        <a:spcBef>
                          <a:spcPts val="0"/>
                        </a:spcBef>
                        <a:spcAft>
                          <a:spcPts val="0"/>
                        </a:spcAft>
                        <a:buNone/>
                      </a:pPr>
                      <a:r>
                        <a:rPr lang="en-US" sz="1200" u="none" cap="none" strike="noStrike">
                          <a:latin typeface="Calibri"/>
                          <a:ea typeface="Calibri"/>
                          <a:cs typeface="Calibri"/>
                          <a:sym typeface="Calibri"/>
                        </a:rPr>
                        <a:t>Boarding Expenses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3175" rtl="0" algn="r">
                        <a:lnSpc>
                          <a:spcPct val="115833"/>
                        </a:lnSpc>
                        <a:spcBef>
                          <a:spcPts val="0"/>
                        </a:spcBef>
                        <a:spcAft>
                          <a:spcPts val="0"/>
                        </a:spcAft>
                        <a:buNone/>
                      </a:pPr>
                      <a:r>
                        <a:rPr lang="en-US" sz="1200" u="none" cap="none" strike="noStrike">
                          <a:latin typeface="Calibri"/>
                          <a:ea typeface="Calibri"/>
                          <a:cs typeface="Calibri"/>
                          <a:sym typeface="Calibri"/>
                        </a:rPr>
                        <a:t>517980</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800000</a:t>
                      </a:r>
                      <a:endParaRPr sz="1100" u="none" cap="none" strike="noStrike">
                        <a:latin typeface="Calibri"/>
                        <a:ea typeface="Calibri"/>
                        <a:cs typeface="Calibri"/>
                        <a:sym typeface="Calibri"/>
                      </a:endParaRPr>
                    </a:p>
                  </a:txBody>
                  <a:tcPr marT="9525" marB="0" marR="0" marL="0">
                    <a:lnL cap="flat" cmpd="sng" w="12700">
                      <a:solidFill>
                        <a:srgbClr val="000000"/>
                      </a:solidFill>
                      <a:prstDash val="solid"/>
                      <a:round/>
                      <a:headEnd len="sm" w="sm" type="none"/>
                      <a:tailEnd len="sm" w="sm" type="none"/>
                    </a:lnL>
                    <a:solidFill>
                      <a:srgbClr val="E9EBF5"/>
                    </a:solidFill>
                  </a:tcPr>
                </a:tc>
              </a:tr>
              <a:tr h="194950">
                <a:tc>
                  <a:txBody>
                    <a:bodyPr/>
                    <a:lstStyle/>
                    <a:p>
                      <a:pPr indent="0" lvl="0" marL="8890" marR="0" rtl="0" algn="l">
                        <a:lnSpc>
                          <a:spcPct val="116250"/>
                        </a:lnSpc>
                        <a:spcBef>
                          <a:spcPts val="0"/>
                        </a:spcBef>
                        <a:spcAft>
                          <a:spcPts val="0"/>
                        </a:spcAft>
                        <a:buNone/>
                      </a:pPr>
                      <a:r>
                        <a:rPr lang="en-US" sz="1200" u="none" cap="none" strike="noStrike">
                          <a:latin typeface="Calibri"/>
                          <a:ea typeface="Calibri"/>
                          <a:cs typeface="Calibri"/>
                          <a:sym typeface="Calibri"/>
                        </a:rPr>
                        <a:t>Medical Expenses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3175" rtl="0" algn="r">
                        <a:lnSpc>
                          <a:spcPct val="116250"/>
                        </a:lnSpc>
                        <a:spcBef>
                          <a:spcPts val="0"/>
                        </a:spcBef>
                        <a:spcAft>
                          <a:spcPts val="0"/>
                        </a:spcAft>
                        <a:buNone/>
                      </a:pPr>
                      <a:r>
                        <a:rPr lang="en-US" sz="1200" u="none" cap="none" strike="noStrike">
                          <a:latin typeface="Calibri"/>
                          <a:ea typeface="Calibri"/>
                          <a:cs typeface="Calibri"/>
                          <a:sym typeface="Calibri"/>
                        </a:rPr>
                        <a:t>12638</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50000</a:t>
                      </a:r>
                      <a:endParaRPr sz="1100" u="none" cap="none" strike="noStrike">
                        <a:latin typeface="Calibri"/>
                        <a:ea typeface="Calibri"/>
                        <a:cs typeface="Calibri"/>
                        <a:sym typeface="Calibri"/>
                      </a:endParaRPr>
                    </a:p>
                  </a:txBody>
                  <a:tcPr marT="9525" marB="0" marR="0" marL="0">
                    <a:lnL cap="flat" cmpd="sng" w="12700">
                      <a:solidFill>
                        <a:srgbClr val="000000"/>
                      </a:solidFill>
                      <a:prstDash val="solid"/>
                      <a:round/>
                      <a:headEnd len="sm" w="sm" type="none"/>
                      <a:tailEnd len="sm" w="sm" type="none"/>
                    </a:lnL>
                    <a:solidFill>
                      <a:srgbClr val="E9EBF5"/>
                    </a:solidFill>
                  </a:tcPr>
                </a:tc>
              </a:tr>
              <a:tr h="194950">
                <a:tc>
                  <a:txBody>
                    <a:bodyPr/>
                    <a:lstStyle/>
                    <a:p>
                      <a:pPr indent="0" lvl="0" marL="8890" marR="0" rtl="0" algn="l">
                        <a:lnSpc>
                          <a:spcPct val="115833"/>
                        </a:lnSpc>
                        <a:spcBef>
                          <a:spcPts val="0"/>
                        </a:spcBef>
                        <a:spcAft>
                          <a:spcPts val="0"/>
                        </a:spcAft>
                        <a:buNone/>
                      </a:pPr>
                      <a:r>
                        <a:rPr lang="en-US" sz="1200" u="none" cap="none" strike="noStrike">
                          <a:latin typeface="Calibri"/>
                          <a:ea typeface="Calibri"/>
                          <a:cs typeface="Calibri"/>
                          <a:sym typeface="Calibri"/>
                        </a:rPr>
                        <a:t>Electricity and Water Expenses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3175" rtl="0" algn="r">
                        <a:lnSpc>
                          <a:spcPct val="115833"/>
                        </a:lnSpc>
                        <a:spcBef>
                          <a:spcPts val="0"/>
                        </a:spcBef>
                        <a:spcAft>
                          <a:spcPts val="0"/>
                        </a:spcAft>
                        <a:buNone/>
                      </a:pPr>
                      <a:r>
                        <a:rPr lang="en-US" sz="1200" u="none" cap="none" strike="noStrike">
                          <a:latin typeface="Calibri"/>
                          <a:ea typeface="Calibri"/>
                          <a:cs typeface="Calibri"/>
                          <a:sym typeface="Calibri"/>
                        </a:rPr>
                        <a:t>39413</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50000</a:t>
                      </a:r>
                      <a:endParaRPr sz="1100" u="none" cap="none" strike="noStrike">
                        <a:latin typeface="Calibri"/>
                        <a:ea typeface="Calibri"/>
                        <a:cs typeface="Calibri"/>
                        <a:sym typeface="Calibri"/>
                      </a:endParaRPr>
                    </a:p>
                  </a:txBody>
                  <a:tcPr marT="9525" marB="0" marR="0" marL="0">
                    <a:lnL cap="flat" cmpd="sng" w="12700">
                      <a:solidFill>
                        <a:srgbClr val="000000"/>
                      </a:solidFill>
                      <a:prstDash val="solid"/>
                      <a:round/>
                      <a:headEnd len="sm" w="sm" type="none"/>
                      <a:tailEnd len="sm" w="sm" type="none"/>
                    </a:lnL>
                    <a:solidFill>
                      <a:srgbClr val="E9EBF5"/>
                    </a:solidFill>
                  </a:tcPr>
                </a:tc>
              </a:tr>
              <a:tr h="197475">
                <a:tc>
                  <a:txBody>
                    <a:bodyPr/>
                    <a:lstStyle/>
                    <a:p>
                      <a:pPr indent="0" lvl="0" marL="8890" marR="0" rtl="0" algn="l">
                        <a:lnSpc>
                          <a:spcPct val="115833"/>
                        </a:lnSpc>
                        <a:spcBef>
                          <a:spcPts val="0"/>
                        </a:spcBef>
                        <a:spcAft>
                          <a:spcPts val="0"/>
                        </a:spcAft>
                        <a:buNone/>
                      </a:pPr>
                      <a:r>
                        <a:rPr lang="en-US" sz="1200" u="none" cap="none" strike="noStrike">
                          <a:latin typeface="Calibri"/>
                          <a:ea typeface="Calibri"/>
                          <a:cs typeface="Calibri"/>
                          <a:sym typeface="Calibri"/>
                        </a:rPr>
                        <a:t>Study Materials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3175" rtl="0" algn="r">
                        <a:lnSpc>
                          <a:spcPct val="115833"/>
                        </a:lnSpc>
                        <a:spcBef>
                          <a:spcPts val="0"/>
                        </a:spcBef>
                        <a:spcAft>
                          <a:spcPts val="0"/>
                        </a:spcAft>
                        <a:buNone/>
                      </a:pPr>
                      <a:r>
                        <a:rPr lang="en-US" sz="1200" u="none" cap="none" strike="noStrike">
                          <a:latin typeface="Calibri"/>
                          <a:ea typeface="Calibri"/>
                          <a:cs typeface="Calibri"/>
                          <a:sym typeface="Calibri"/>
                        </a:rPr>
                        <a:t>10000</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40000</a:t>
                      </a:r>
                      <a:endParaRPr sz="1100" u="none" cap="none" strike="noStrike">
                        <a:latin typeface="Calibri"/>
                        <a:ea typeface="Calibri"/>
                        <a:cs typeface="Calibri"/>
                        <a:sym typeface="Calibri"/>
                      </a:endParaRPr>
                    </a:p>
                  </a:txBody>
                  <a:tcPr marT="9525" marB="0" marR="0" marL="0">
                    <a:lnL cap="flat" cmpd="sng" w="12700">
                      <a:solidFill>
                        <a:srgbClr val="000000"/>
                      </a:solidFill>
                      <a:prstDash val="solid"/>
                      <a:round/>
                      <a:headEnd len="sm" w="sm" type="none"/>
                      <a:tailEnd len="sm" w="sm" type="none"/>
                    </a:lnL>
                    <a:solidFill>
                      <a:srgbClr val="E9EBF5"/>
                    </a:solidFill>
                  </a:tcPr>
                </a:tc>
              </a:tr>
              <a:tr h="194950">
                <a:tc>
                  <a:txBody>
                    <a:bodyPr/>
                    <a:lstStyle/>
                    <a:p>
                      <a:pPr indent="0" lvl="0" marL="8890" marR="0" rtl="0" algn="l">
                        <a:lnSpc>
                          <a:spcPct val="116250"/>
                        </a:lnSpc>
                        <a:spcBef>
                          <a:spcPts val="0"/>
                        </a:spcBef>
                        <a:spcAft>
                          <a:spcPts val="0"/>
                        </a:spcAft>
                        <a:buNone/>
                      </a:pPr>
                      <a:r>
                        <a:rPr lang="en-US" sz="1200" u="none" cap="none" strike="noStrike">
                          <a:latin typeface="Calibri"/>
                          <a:ea typeface="Calibri"/>
                          <a:cs typeface="Calibri"/>
                          <a:sym typeface="Calibri"/>
                        </a:rPr>
                        <a:t>Bank Charges</a:t>
                      </a:r>
                      <a:endParaRPr sz="1200" u="none" cap="none" strike="noStrike">
                        <a:latin typeface="Calibri"/>
                        <a:ea typeface="Calibri"/>
                        <a:cs typeface="Calibri"/>
                        <a:sym typeface="Calibri"/>
                      </a:endParaRPr>
                    </a:p>
                  </a:txBody>
                  <a:tcPr marT="0" marB="0" marR="0" marL="0">
                    <a:solidFill>
                      <a:srgbClr val="E9EBF5"/>
                    </a:solidFill>
                  </a:tcPr>
                </a:tc>
                <a:tc>
                  <a:txBody>
                    <a:bodyPr/>
                    <a:lstStyle/>
                    <a:p>
                      <a:pPr indent="0" lvl="0" marL="0" marR="0" rtl="0" algn="r">
                        <a:lnSpc>
                          <a:spcPct val="116250"/>
                        </a:lnSpc>
                        <a:spcBef>
                          <a:spcPts val="0"/>
                        </a:spcBef>
                        <a:spcAft>
                          <a:spcPts val="0"/>
                        </a:spcAft>
                        <a:buNone/>
                      </a:pPr>
                      <a:r>
                        <a:rPr lang="en-US" sz="1200" u="none" cap="none" strike="noStrike">
                          <a:latin typeface="Calibri"/>
                          <a:ea typeface="Calibri"/>
                          <a:cs typeface="Calibri"/>
                          <a:sym typeface="Calibri"/>
                        </a:rPr>
                        <a:t>2170</a:t>
                      </a:r>
                      <a:endParaRPr sz="1200" u="none" cap="none" strike="noStrike">
                        <a:latin typeface="Calibri"/>
                        <a:ea typeface="Calibri"/>
                        <a:cs typeface="Calibri"/>
                        <a:sym typeface="Calibri"/>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3000</a:t>
                      </a:r>
                      <a:endParaRPr sz="1100" u="none" cap="none" strike="noStrike">
                        <a:latin typeface="Calibri"/>
                        <a:ea typeface="Calibri"/>
                        <a:cs typeface="Calibri"/>
                        <a:sym typeface="Calibri"/>
                      </a:endParaRPr>
                    </a:p>
                  </a:txBody>
                  <a:tcPr marT="9525" marB="0" marR="0" marL="0">
                    <a:lnL cap="flat" cmpd="sng" w="12700">
                      <a:solidFill>
                        <a:srgbClr val="000000"/>
                      </a:solidFill>
                      <a:prstDash val="solid"/>
                      <a:round/>
                      <a:headEnd len="sm" w="sm" type="none"/>
                      <a:tailEnd len="sm" w="sm" type="none"/>
                    </a:lnL>
                    <a:solidFill>
                      <a:srgbClr val="E9EBF5"/>
                    </a:solidFill>
                  </a:tcPr>
                </a:tc>
              </a:tr>
              <a:tr h="245100">
                <a:tc>
                  <a:txBody>
                    <a:bodyPr/>
                    <a:lstStyle/>
                    <a:p>
                      <a:pPr indent="0" lvl="0" marL="8890" marR="0" rtl="0" algn="l">
                        <a:lnSpc>
                          <a:spcPct val="100000"/>
                        </a:lnSpc>
                        <a:spcBef>
                          <a:spcPts val="0"/>
                        </a:spcBef>
                        <a:spcAft>
                          <a:spcPts val="0"/>
                        </a:spcAft>
                        <a:buNone/>
                      </a:pPr>
                      <a:r>
                        <a:rPr lang="en-US" sz="1200" u="none" cap="none" strike="noStrike">
                          <a:latin typeface="Calibri"/>
                          <a:ea typeface="Calibri"/>
                          <a:cs typeface="Calibri"/>
                          <a:sym typeface="Calibri"/>
                        </a:rPr>
                        <a:t>Duty Taxes &amp; General Expenses</a:t>
                      </a:r>
                      <a:endParaRPr sz="1200" u="none" cap="none" strike="noStrike">
                        <a:latin typeface="Calibri"/>
                        <a:ea typeface="Calibri"/>
                        <a:cs typeface="Calibri"/>
                        <a:sym typeface="Calibri"/>
                      </a:endParaRPr>
                    </a:p>
                  </a:txBody>
                  <a:tcPr marT="42550" marB="0" marR="0" marL="0">
                    <a:solidFill>
                      <a:srgbClr val="E9EBF5"/>
                    </a:solidFill>
                  </a:tcPr>
                </a:tc>
                <a:tc>
                  <a:txBody>
                    <a:bodyPr/>
                    <a:lstStyle/>
                    <a:p>
                      <a:pPr indent="0" lvl="0" marL="0" marR="3175" rtl="0" algn="r">
                        <a:lnSpc>
                          <a:spcPct val="100000"/>
                        </a:lnSpc>
                        <a:spcBef>
                          <a:spcPts val="0"/>
                        </a:spcBef>
                        <a:spcAft>
                          <a:spcPts val="0"/>
                        </a:spcAft>
                        <a:buNone/>
                      </a:pPr>
                      <a:r>
                        <a:rPr lang="en-US" sz="1200" u="none" cap="none" strike="noStrike">
                          <a:latin typeface="Calibri"/>
                          <a:ea typeface="Calibri"/>
                          <a:cs typeface="Calibri"/>
                          <a:sym typeface="Calibri"/>
                        </a:rPr>
                        <a:t>94428</a:t>
                      </a:r>
                      <a:endParaRPr sz="1200" u="none" cap="none" strike="noStrike">
                        <a:latin typeface="Calibri"/>
                        <a:ea typeface="Calibri"/>
                        <a:cs typeface="Calibri"/>
                        <a:sym typeface="Calibri"/>
                      </a:endParaRPr>
                    </a:p>
                  </a:txBody>
                  <a:tcPr marT="4255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0" rtl="0" algn="r">
                        <a:lnSpc>
                          <a:spcPct val="100000"/>
                        </a:lnSpc>
                        <a:spcBef>
                          <a:spcPts val="0"/>
                        </a:spcBef>
                        <a:spcAft>
                          <a:spcPts val="0"/>
                        </a:spcAft>
                        <a:buNone/>
                      </a:pPr>
                      <a:r>
                        <a:rPr lang="en-US" sz="1100" u="none" cap="none" strike="noStrike">
                          <a:latin typeface="Calibri"/>
                          <a:ea typeface="Calibri"/>
                          <a:cs typeface="Calibri"/>
                          <a:sym typeface="Calibri"/>
                        </a:rPr>
                        <a:t>80000</a:t>
                      </a:r>
                      <a:endParaRPr sz="1100" u="none" cap="none" strike="noStrike">
                        <a:latin typeface="Calibri"/>
                        <a:ea typeface="Calibri"/>
                        <a:cs typeface="Calibri"/>
                        <a:sym typeface="Calibri"/>
                      </a:endParaRPr>
                    </a:p>
                  </a:txBody>
                  <a:tcPr marT="58425" marB="0" marR="0" marL="0">
                    <a:lnL cap="flat" cmpd="sng" w="12700">
                      <a:solidFill>
                        <a:srgbClr val="000000"/>
                      </a:solidFill>
                      <a:prstDash val="solid"/>
                      <a:round/>
                      <a:headEnd len="sm" w="sm" type="none"/>
                      <a:tailEnd len="sm" w="sm" type="none"/>
                    </a:lnL>
                    <a:solidFill>
                      <a:srgbClr val="E9EBF5"/>
                    </a:solidFill>
                  </a:tcPr>
                </a:tc>
              </a:tr>
              <a:tr h="205100">
                <a:tc>
                  <a:txBody>
                    <a:bodyPr/>
                    <a:lstStyle/>
                    <a:p>
                      <a:pPr indent="0" lvl="0" marL="8890" marR="0"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Total Recurring Expenses</a:t>
                      </a:r>
                      <a:endParaRPr sz="1200" u="none" cap="none" strike="noStrike">
                        <a:latin typeface="Calibri"/>
                        <a:ea typeface="Calibri"/>
                        <a:cs typeface="Calibri"/>
                        <a:sym typeface="Calibri"/>
                      </a:endParaRPr>
                    </a:p>
                  </a:txBody>
                  <a:tcPr marT="4450" marB="0" marR="0" marL="0">
                    <a:lnB cap="flat" cmpd="sng" w="12700">
                      <a:solidFill>
                        <a:srgbClr val="000000"/>
                      </a:solidFill>
                      <a:prstDash val="solid"/>
                      <a:round/>
                      <a:headEnd len="sm" w="sm" type="none"/>
                      <a:tailEnd len="sm" w="sm" type="none"/>
                    </a:lnB>
                    <a:solidFill>
                      <a:srgbClr val="E9EBF5"/>
                    </a:solidFill>
                  </a:tcPr>
                </a:tc>
                <a:tc>
                  <a:txBody>
                    <a:bodyPr/>
                    <a:lstStyle/>
                    <a:p>
                      <a:pPr indent="0" lvl="0" marL="0" marR="0"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1850629</a:t>
                      </a:r>
                      <a:endParaRPr sz="1200" u="none" cap="none" strike="noStrike">
                        <a:latin typeface="Calibri"/>
                        <a:ea typeface="Calibri"/>
                        <a:cs typeface="Calibri"/>
                        <a:sym typeface="Calibri"/>
                      </a:endParaRPr>
                    </a:p>
                  </a:txBody>
                  <a:tcPr marT="4450" marB="0" marR="0" marL="0">
                    <a:lnR cap="flat" cmpd="sng" w="12700">
                      <a:solidFill>
                        <a:srgbClr val="000000"/>
                      </a:solidFill>
                      <a:prstDash val="solid"/>
                      <a:round/>
                      <a:headEnd len="sm" w="sm" type="none"/>
                      <a:tailEnd len="sm" w="sm" type="none"/>
                    </a:lnR>
                    <a:lnB cap="flat" cmpd="sng" w="12700">
                      <a:solidFill>
                        <a:srgbClr val="000000"/>
                      </a:solidFill>
                      <a:prstDash val="solid"/>
                      <a:round/>
                      <a:headEnd len="sm" w="sm" type="none"/>
                      <a:tailEnd len="sm" w="sm" type="none"/>
                    </a:lnB>
                    <a:solidFill>
                      <a:srgbClr val="E9EBF5"/>
                    </a:solidFill>
                  </a:tcPr>
                </a:tc>
                <a:tc>
                  <a:txBody>
                    <a:bodyPr/>
                    <a:lstStyle/>
                    <a:p>
                      <a:pPr indent="0" lvl="0" marL="0" marR="0" rtl="0" algn="r">
                        <a:lnSpc>
                          <a:spcPct val="100000"/>
                        </a:lnSpc>
                        <a:spcBef>
                          <a:spcPts val="0"/>
                        </a:spcBef>
                        <a:spcAft>
                          <a:spcPts val="0"/>
                        </a:spcAft>
                        <a:buNone/>
                      </a:pPr>
                      <a:r>
                        <a:rPr b="1" lang="en-US" sz="1100" u="none" cap="none" strike="noStrike">
                          <a:solidFill>
                            <a:srgbClr val="4470C4"/>
                          </a:solidFill>
                          <a:latin typeface="Calibri"/>
                          <a:ea typeface="Calibri"/>
                          <a:cs typeface="Calibri"/>
                          <a:sym typeface="Calibri"/>
                        </a:rPr>
                        <a:t>2217000</a:t>
                      </a:r>
                      <a:endParaRPr sz="1100" u="none" cap="none" strike="noStrike">
                        <a:latin typeface="Calibri"/>
                        <a:ea typeface="Calibri"/>
                        <a:cs typeface="Calibri"/>
                        <a:sym typeface="Calibri"/>
                      </a:endParaRPr>
                    </a:p>
                  </a:txBody>
                  <a:tcPr marT="20325" marB="0" marR="0" marL="0">
                    <a:lnL cap="flat" cmpd="sng" w="12700">
                      <a:solidFill>
                        <a:srgbClr val="000000"/>
                      </a:solidFill>
                      <a:prstDash val="solid"/>
                      <a:round/>
                      <a:headEnd len="sm" w="sm" type="none"/>
                      <a:tailEnd len="sm" w="sm" type="none"/>
                    </a:lnL>
                    <a:lnB cap="flat" cmpd="sng" w="12700">
                      <a:solidFill>
                        <a:srgbClr val="000000"/>
                      </a:solidFill>
                      <a:prstDash val="solid"/>
                      <a:round/>
                      <a:headEnd len="sm" w="sm" type="none"/>
                      <a:tailEnd len="sm" w="sm" type="none"/>
                    </a:lnB>
                    <a:solidFill>
                      <a:srgbClr val="E9EBF5"/>
                    </a:solidFill>
                  </a:tcPr>
                </a:tc>
              </a:tr>
              <a:tr h="196850">
                <a:tc>
                  <a:txBody>
                    <a:bodyPr/>
                    <a:lstStyle/>
                    <a:p>
                      <a:pPr indent="0" lvl="0" marL="0" marR="0"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T cap="flat" cmpd="sng" w="12700">
                      <a:solidFill>
                        <a:srgbClr val="000000"/>
                      </a:solidFill>
                      <a:prstDash val="solid"/>
                      <a:round/>
                      <a:headEnd len="sm" w="sm" type="none"/>
                      <a:tailEnd len="sm" w="sm" type="none"/>
                    </a:lnT>
                    <a:solidFill>
                      <a:srgbClr val="E9EBF5"/>
                    </a:solidFill>
                  </a:tcPr>
                </a:tc>
                <a:tc>
                  <a:txBody>
                    <a:bodyPr/>
                    <a:lstStyle/>
                    <a:p>
                      <a:pPr indent="0" lvl="0" marL="0" marR="3175"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solidFill>
                      <a:srgbClr val="E9EBF5"/>
                    </a:solidFill>
                  </a:tcPr>
                </a:tc>
                <a:tc>
                  <a:txBody>
                    <a:bodyPr/>
                    <a:lstStyle/>
                    <a:p>
                      <a:pPr indent="0" lvl="0" marL="0" marR="12065" rtl="0" algn="l">
                        <a:lnSpc>
                          <a:spcPct val="100000"/>
                        </a:lnSpc>
                        <a:spcBef>
                          <a:spcPts val="0"/>
                        </a:spcBef>
                        <a:spcAft>
                          <a:spcPts val="0"/>
                        </a:spcAft>
                        <a:buNone/>
                      </a:pPr>
                      <a:r>
                        <a:t/>
                      </a:r>
                      <a:endParaRPr sz="11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T cap="flat" cmpd="sng" w="12700">
                      <a:solidFill>
                        <a:srgbClr val="000000"/>
                      </a:solidFill>
                      <a:prstDash val="solid"/>
                      <a:round/>
                      <a:headEnd len="sm" w="sm" type="none"/>
                      <a:tailEnd len="sm" w="sm" type="none"/>
                    </a:lnT>
                    <a:solidFill>
                      <a:srgbClr val="E9EBF5"/>
                    </a:solidFill>
                  </a:tcPr>
                </a:tc>
              </a:tr>
              <a:tr h="205750">
                <a:tc>
                  <a:txBody>
                    <a:bodyPr/>
                    <a:lstStyle/>
                    <a:p>
                      <a:pPr indent="0" lvl="0" marL="8890" marR="0" rtl="0" algn="l">
                        <a:lnSpc>
                          <a:spcPct val="100000"/>
                        </a:lnSpc>
                        <a:spcBef>
                          <a:spcPts val="0"/>
                        </a:spcBef>
                        <a:spcAft>
                          <a:spcPts val="0"/>
                        </a:spcAft>
                        <a:buNone/>
                      </a:pPr>
                      <a:r>
                        <a:rPr lang="en-US" sz="1200" u="none" cap="none" strike="noStrike">
                          <a:latin typeface="Calibri"/>
                          <a:ea typeface="Calibri"/>
                          <a:cs typeface="Calibri"/>
                          <a:sym typeface="Calibri"/>
                        </a:rPr>
                        <a:t>Building Construction</a:t>
                      </a:r>
                      <a:endParaRPr sz="1200" u="none" cap="none" strike="noStrike">
                        <a:latin typeface="Calibri"/>
                        <a:ea typeface="Calibri"/>
                        <a:cs typeface="Calibri"/>
                        <a:sym typeface="Calibri"/>
                      </a:endParaRPr>
                    </a:p>
                  </a:txBody>
                  <a:tcPr marT="4450"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1946607</a:t>
                      </a:r>
                      <a:endParaRPr sz="1200" u="none" cap="none" strike="noStrike">
                        <a:latin typeface="Calibri"/>
                        <a:ea typeface="Calibri"/>
                        <a:cs typeface="Calibri"/>
                        <a:sym typeface="Calibri"/>
                      </a:endParaRPr>
                    </a:p>
                  </a:txBody>
                  <a:tcPr marT="445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12065"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07000">
                <a:tc>
                  <a:txBody>
                    <a:bodyPr/>
                    <a:lstStyle/>
                    <a:p>
                      <a:pPr indent="0" lvl="0" marL="8890" marR="0" rtl="0" algn="l">
                        <a:lnSpc>
                          <a:spcPct val="100000"/>
                        </a:lnSpc>
                        <a:spcBef>
                          <a:spcPts val="0"/>
                        </a:spcBef>
                        <a:spcAft>
                          <a:spcPts val="0"/>
                        </a:spcAft>
                        <a:buNone/>
                      </a:pPr>
                      <a:r>
                        <a:rPr lang="en-US" sz="1200" u="none" cap="none" strike="noStrike">
                          <a:latin typeface="Calibri"/>
                          <a:ea typeface="Calibri"/>
                          <a:cs typeface="Calibri"/>
                          <a:sym typeface="Calibri"/>
                        </a:rPr>
                        <a:t>Furniture</a:t>
                      </a:r>
                      <a:endParaRPr sz="1200" u="none" cap="none" strike="noStrike">
                        <a:latin typeface="Calibri"/>
                        <a:ea typeface="Calibri"/>
                        <a:cs typeface="Calibri"/>
                        <a:sym typeface="Calibri"/>
                      </a:endParaRPr>
                    </a:p>
                  </a:txBody>
                  <a:tcPr marT="2550" marB="0" marR="0" marL="0">
                    <a:solidFill>
                      <a:srgbClr val="E9EBF5"/>
                    </a:solidFill>
                  </a:tcPr>
                </a:tc>
                <a:tc>
                  <a:txBody>
                    <a:bodyPr/>
                    <a:lstStyle/>
                    <a:p>
                      <a:pPr indent="0" lvl="0" marL="0" marR="0" rtl="0" algn="r">
                        <a:lnSpc>
                          <a:spcPct val="100000"/>
                        </a:lnSpc>
                        <a:spcBef>
                          <a:spcPts val="0"/>
                        </a:spcBef>
                        <a:spcAft>
                          <a:spcPts val="0"/>
                        </a:spcAft>
                        <a:buNone/>
                      </a:pPr>
                      <a:r>
                        <a:rPr lang="en-US" sz="1200" u="none" cap="none" strike="noStrike">
                          <a:latin typeface="Calibri"/>
                          <a:ea typeface="Calibri"/>
                          <a:cs typeface="Calibri"/>
                          <a:sym typeface="Calibri"/>
                        </a:rPr>
                        <a:t>51,000</a:t>
                      </a:r>
                      <a:endParaRPr sz="1200" u="none" cap="none" strike="noStrike">
                        <a:latin typeface="Calibri"/>
                        <a:ea typeface="Calibri"/>
                        <a:cs typeface="Calibri"/>
                        <a:sym typeface="Calibri"/>
                      </a:endParaRPr>
                    </a:p>
                  </a:txBody>
                  <a:tcPr marT="255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12065"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04475">
                <a:tc>
                  <a:txBody>
                    <a:bodyPr/>
                    <a:lstStyle/>
                    <a:p>
                      <a:pPr indent="0" lvl="0" marL="0" marR="0"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solidFill>
                      <a:srgbClr val="E9EBF5"/>
                    </a:solidFill>
                  </a:tcPr>
                </a:tc>
                <a:tc>
                  <a:txBody>
                    <a:bodyPr/>
                    <a:lstStyle/>
                    <a:p>
                      <a:pPr indent="0" lvl="0" marL="0" marR="3175"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12065"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411475">
                <a:tc>
                  <a:txBody>
                    <a:bodyPr/>
                    <a:lstStyle/>
                    <a:p>
                      <a:pPr indent="0" lvl="0" marL="8890" marR="0"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Total One Time Expenses</a:t>
                      </a:r>
                      <a:endParaRPr sz="1200" u="none" cap="none" strike="noStrike">
                        <a:latin typeface="Calibri"/>
                        <a:ea typeface="Calibri"/>
                        <a:cs typeface="Calibri"/>
                        <a:sym typeface="Calibri"/>
                      </a:endParaRPr>
                    </a:p>
                  </a:txBody>
                  <a:tcPr marT="2550" marB="0" marR="0" marL="0">
                    <a:solidFill>
                      <a:srgbClr val="E9EBF5"/>
                    </a:solidFill>
                  </a:tcPr>
                </a:tc>
                <a:tc>
                  <a:txBody>
                    <a:bodyPr/>
                    <a:lstStyle/>
                    <a:p>
                      <a:pPr indent="0" lvl="0" marL="0" marR="3175"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1997607</a:t>
                      </a:r>
                      <a:endParaRPr sz="1200" u="none" cap="none" strike="noStrike">
                        <a:latin typeface="Calibri"/>
                        <a:ea typeface="Calibri"/>
                        <a:cs typeface="Calibri"/>
                        <a:sym typeface="Calibri"/>
                      </a:endParaRPr>
                    </a:p>
                  </a:txBody>
                  <a:tcPr marT="255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1206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207000">
                <a:tc>
                  <a:txBody>
                    <a:bodyPr/>
                    <a:lstStyle/>
                    <a:p>
                      <a:pPr indent="0" lvl="0" marL="8890" marR="0" rtl="0" algn="l">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Total Expenses</a:t>
                      </a:r>
                      <a:endParaRPr sz="1200" u="none" cap="none" strike="noStrike">
                        <a:latin typeface="Calibri"/>
                        <a:ea typeface="Calibri"/>
                        <a:cs typeface="Calibri"/>
                        <a:sym typeface="Calibri"/>
                      </a:endParaRPr>
                    </a:p>
                  </a:txBody>
                  <a:tcPr marT="2550" marB="0" marR="0" marL="0">
                    <a:solidFill>
                      <a:srgbClr val="E9EBF5"/>
                    </a:solidFill>
                  </a:tcPr>
                </a:tc>
                <a:tc>
                  <a:txBody>
                    <a:bodyPr/>
                    <a:lstStyle/>
                    <a:p>
                      <a:pPr indent="0" lvl="0" marL="0" marR="0" rtl="0" algn="r">
                        <a:lnSpc>
                          <a:spcPct val="100000"/>
                        </a:lnSpc>
                        <a:spcBef>
                          <a:spcPts val="0"/>
                        </a:spcBef>
                        <a:spcAft>
                          <a:spcPts val="0"/>
                        </a:spcAft>
                        <a:buNone/>
                      </a:pPr>
                      <a:r>
                        <a:rPr b="1" lang="en-US" sz="1200" u="none" cap="none" strike="noStrike">
                          <a:solidFill>
                            <a:srgbClr val="4470C4"/>
                          </a:solidFill>
                          <a:latin typeface="Calibri"/>
                          <a:ea typeface="Calibri"/>
                          <a:cs typeface="Calibri"/>
                          <a:sym typeface="Calibri"/>
                        </a:rPr>
                        <a:t>3848236</a:t>
                      </a:r>
                      <a:endParaRPr sz="1200" u="none" cap="none" strike="noStrike">
                        <a:latin typeface="Calibri"/>
                        <a:ea typeface="Calibri"/>
                        <a:cs typeface="Calibri"/>
                        <a:sym typeface="Calibri"/>
                      </a:endParaRPr>
                    </a:p>
                  </a:txBody>
                  <a:tcPr marT="255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12065" rtl="0" algn="l">
                        <a:lnSpc>
                          <a:spcPct val="100000"/>
                        </a:lnSpc>
                        <a:spcBef>
                          <a:spcPts val="0"/>
                        </a:spcBef>
                        <a:spcAft>
                          <a:spcPts val="0"/>
                        </a:spcAft>
                        <a:buNone/>
                      </a:pPr>
                      <a:r>
                        <a:t/>
                      </a:r>
                      <a:endParaRPr sz="12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r h="371475">
                <a:tc>
                  <a:txBody>
                    <a:bodyPr/>
                    <a:lstStyle/>
                    <a:p>
                      <a:pPr indent="0" lvl="0" marL="8890" marR="0" rtl="0" algn="l">
                        <a:lnSpc>
                          <a:spcPct val="100000"/>
                        </a:lnSpc>
                        <a:spcBef>
                          <a:spcPts val="0"/>
                        </a:spcBef>
                        <a:spcAft>
                          <a:spcPts val="0"/>
                        </a:spcAft>
                        <a:buNone/>
                      </a:pPr>
                      <a:r>
                        <a:rPr lang="en-US" sz="1100" u="none" cap="none" strike="noStrike">
                          <a:solidFill>
                            <a:srgbClr val="4470C4"/>
                          </a:solidFill>
                          <a:latin typeface="Calibri"/>
                          <a:ea typeface="Calibri"/>
                          <a:cs typeface="Calibri"/>
                          <a:sym typeface="Calibri"/>
                        </a:rPr>
                        <a:t>Excess Income over Expenditures</a:t>
                      </a:r>
                      <a:endParaRPr sz="1100" u="none" cap="none" strike="noStrike">
                        <a:latin typeface="Calibri"/>
                        <a:ea typeface="Calibri"/>
                        <a:cs typeface="Calibri"/>
                        <a:sym typeface="Calibri"/>
                      </a:endParaRPr>
                    </a:p>
                    <a:p>
                      <a:pPr indent="0" lvl="0" marL="8890" marR="0" rtl="0" algn="l">
                        <a:lnSpc>
                          <a:spcPct val="115833"/>
                        </a:lnSpc>
                        <a:spcBef>
                          <a:spcPts val="20"/>
                        </a:spcBef>
                        <a:spcAft>
                          <a:spcPts val="0"/>
                        </a:spcAft>
                        <a:buNone/>
                      </a:pPr>
                      <a:r>
                        <a:rPr lang="en-US" sz="1200" u="none" cap="none" strike="noStrike">
                          <a:solidFill>
                            <a:srgbClr val="4470C4"/>
                          </a:solidFill>
                          <a:latin typeface="Calibri"/>
                          <a:ea typeface="Calibri"/>
                          <a:cs typeface="Calibri"/>
                          <a:sym typeface="Calibri"/>
                        </a:rPr>
                        <a:t>transferred to General Funds A/c</a:t>
                      </a:r>
                      <a:endParaRPr sz="1200" u="none" cap="none" strike="noStrike">
                        <a:latin typeface="Calibri"/>
                        <a:ea typeface="Calibri"/>
                        <a:cs typeface="Calibri"/>
                        <a:sym typeface="Calibri"/>
                      </a:endParaRPr>
                    </a:p>
                  </a:txBody>
                  <a:tcPr marT="12700" marB="0" marR="0" marL="0">
                    <a:solidFill>
                      <a:srgbClr val="E9EBF5"/>
                    </a:solidFill>
                  </a:tcPr>
                </a:tc>
                <a:tc>
                  <a:txBody>
                    <a:bodyPr/>
                    <a:lstStyle/>
                    <a:p>
                      <a:pPr indent="0" lvl="0" marL="0" marR="3175" rtl="0" algn="r">
                        <a:lnSpc>
                          <a:spcPct val="100000"/>
                        </a:lnSpc>
                        <a:spcBef>
                          <a:spcPts val="0"/>
                        </a:spcBef>
                        <a:spcAft>
                          <a:spcPts val="0"/>
                        </a:spcAft>
                        <a:buNone/>
                      </a:pPr>
                      <a:r>
                        <a:rPr lang="en-US" sz="1200" u="none" cap="none" strike="noStrike">
                          <a:solidFill>
                            <a:srgbClr val="4470C4"/>
                          </a:solidFill>
                          <a:latin typeface="Calibri"/>
                          <a:ea typeface="Calibri"/>
                          <a:cs typeface="Calibri"/>
                          <a:sym typeface="Calibri"/>
                        </a:rPr>
                        <a:t>270066</a:t>
                      </a:r>
                      <a:endParaRPr sz="1200" u="none" cap="none" strike="noStrike">
                        <a:latin typeface="Calibri"/>
                        <a:ea typeface="Calibri"/>
                        <a:cs typeface="Calibri"/>
                        <a:sym typeface="Calibri"/>
                      </a:endParaRPr>
                    </a:p>
                  </a:txBody>
                  <a:tcPr marT="173350" marB="0" marR="0" marL="0">
                    <a:lnR cap="flat" cmpd="sng" w="12700">
                      <a:solidFill>
                        <a:srgbClr val="000000"/>
                      </a:solidFill>
                      <a:prstDash val="solid"/>
                      <a:round/>
                      <a:headEnd len="sm" w="sm" type="none"/>
                      <a:tailEnd len="sm" w="sm" type="none"/>
                    </a:lnR>
                    <a:solidFill>
                      <a:srgbClr val="E9EBF5"/>
                    </a:solidFill>
                  </a:tcPr>
                </a:tc>
                <a:tc>
                  <a:txBody>
                    <a:bodyPr/>
                    <a:lstStyle/>
                    <a:p>
                      <a:pPr indent="0" lvl="0" marL="0" marR="12065"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solidFill>
                      <a:srgbClr val="E9EBF5"/>
                    </a:solidFill>
                  </a:tcPr>
                </a:tc>
              </a:tr>
            </a:tbl>
          </a:graphicData>
        </a:graphic>
      </p:graphicFrame>
      <p:sp>
        <p:nvSpPr>
          <p:cNvPr id="191" name="Google Shape;191;p13"/>
          <p:cNvSpPr txBox="1"/>
          <p:nvPr/>
        </p:nvSpPr>
        <p:spPr>
          <a:xfrm>
            <a:off x="2703766" y="6381535"/>
            <a:ext cx="4114800" cy="338554"/>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US" sz="1600">
                <a:latin typeface="Calibri"/>
                <a:ea typeface="Calibri"/>
                <a:cs typeface="Calibri"/>
                <a:sym typeface="Calibri"/>
              </a:rPr>
              <a:t>40 % of the Budget supported by Asha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5" name="Shape 195"/>
        <p:cNvGrpSpPr/>
        <p:nvPr/>
      </p:nvGrpSpPr>
      <p:grpSpPr>
        <a:xfrm>
          <a:off x="0" y="0"/>
          <a:ext cx="0" cy="0"/>
          <a:chOff x="0" y="0"/>
          <a:chExt cx="0" cy="0"/>
        </a:xfrm>
      </p:grpSpPr>
      <p:sp>
        <p:nvSpPr>
          <p:cNvPr id="196" name="Google Shape;196;p14"/>
          <p:cNvSpPr txBox="1"/>
          <p:nvPr>
            <p:ph type="title"/>
          </p:nvPr>
        </p:nvSpPr>
        <p:spPr>
          <a:xfrm>
            <a:off x="-609600" y="-304800"/>
            <a:ext cx="9620281" cy="727122"/>
          </a:xfrm>
          <a:prstGeom prst="rect">
            <a:avLst/>
          </a:prstGeom>
          <a:noFill/>
          <a:ln>
            <a:noFill/>
          </a:ln>
        </p:spPr>
        <p:txBody>
          <a:bodyPr anchorCtr="0" anchor="t" bIns="0" lIns="0" spcFirstLastPara="1" rIns="0" wrap="square" tIns="415275">
            <a:spAutoFit/>
          </a:bodyPr>
          <a:lstStyle/>
          <a:p>
            <a:pPr indent="-2101215" lvl="0" marL="3030855" marR="5080" rtl="0" algn="l">
              <a:spcBef>
                <a:spcPts val="0"/>
              </a:spcBef>
              <a:spcAft>
                <a:spcPts val="0"/>
              </a:spcAft>
              <a:buNone/>
            </a:pPr>
            <a:r>
              <a:rPr lang="en-US" sz="2000"/>
              <a:t>Funds Utilization Certificate</a:t>
            </a:r>
            <a:endParaRPr sz="2000"/>
          </a:p>
        </p:txBody>
      </p:sp>
      <p:pic>
        <p:nvPicPr>
          <p:cNvPr id="197" name="Google Shape;197;p14"/>
          <p:cNvPicPr preferRelativeResize="0"/>
          <p:nvPr/>
        </p:nvPicPr>
        <p:blipFill rotWithShape="1">
          <a:blip r:embed="rId3">
            <a:alphaModFix/>
          </a:blip>
          <a:srcRect b="0" l="0" r="0" t="0"/>
          <a:stretch/>
        </p:blipFill>
        <p:spPr>
          <a:xfrm>
            <a:off x="1371600" y="416421"/>
            <a:ext cx="7010400" cy="4155579"/>
          </a:xfrm>
          <a:prstGeom prst="rect">
            <a:avLst/>
          </a:prstGeom>
          <a:noFill/>
          <a:ln>
            <a:noFill/>
          </a:ln>
        </p:spPr>
      </p:pic>
      <p:pic>
        <p:nvPicPr>
          <p:cNvPr id="198" name="Google Shape;198;p14"/>
          <p:cNvPicPr preferRelativeResize="0"/>
          <p:nvPr/>
        </p:nvPicPr>
        <p:blipFill rotWithShape="1">
          <a:blip r:embed="rId4">
            <a:alphaModFix/>
          </a:blip>
          <a:srcRect b="0" l="0" r="0" t="0"/>
          <a:stretch/>
        </p:blipFill>
        <p:spPr>
          <a:xfrm>
            <a:off x="3124200" y="4572000"/>
            <a:ext cx="3276600" cy="1154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2" name="Shape 202"/>
        <p:cNvGrpSpPr/>
        <p:nvPr/>
      </p:nvGrpSpPr>
      <p:grpSpPr>
        <a:xfrm>
          <a:off x="0" y="0"/>
          <a:ext cx="0" cy="0"/>
          <a:chOff x="0" y="0"/>
          <a:chExt cx="0" cy="0"/>
        </a:xfrm>
      </p:grpSpPr>
      <p:sp>
        <p:nvSpPr>
          <p:cNvPr id="203" name="Google Shape;203;g3957b3f60f62a4a1_10"/>
          <p:cNvSpPr txBox="1"/>
          <p:nvPr>
            <p:ph type="title"/>
          </p:nvPr>
        </p:nvSpPr>
        <p:spPr>
          <a:xfrm>
            <a:off x="-609600" y="-304800"/>
            <a:ext cx="9620400" cy="727200"/>
          </a:xfrm>
          <a:prstGeom prst="rect">
            <a:avLst/>
          </a:prstGeom>
          <a:noFill/>
          <a:ln>
            <a:noFill/>
          </a:ln>
        </p:spPr>
        <p:txBody>
          <a:bodyPr anchorCtr="0" anchor="t" bIns="0" lIns="0" spcFirstLastPara="1" rIns="0" wrap="square" tIns="415275">
            <a:spAutoFit/>
          </a:bodyPr>
          <a:lstStyle/>
          <a:p>
            <a:pPr indent="-2101215" lvl="0" marL="3030855" marR="5080" rtl="0" algn="l">
              <a:spcBef>
                <a:spcPts val="0"/>
              </a:spcBef>
              <a:spcAft>
                <a:spcPts val="0"/>
              </a:spcAft>
              <a:buNone/>
            </a:pPr>
            <a:r>
              <a:rPr lang="en-US" sz="2000"/>
              <a:t>Budget 2025-2026</a:t>
            </a:r>
            <a:endParaRPr sz="2000"/>
          </a:p>
        </p:txBody>
      </p:sp>
      <p:pic>
        <p:nvPicPr>
          <p:cNvPr id="204" name="Google Shape;204;g3957b3f60f62a4a1_10"/>
          <p:cNvPicPr preferRelativeResize="0"/>
          <p:nvPr/>
        </p:nvPicPr>
        <p:blipFill>
          <a:blip r:embed="rId3">
            <a:alphaModFix/>
          </a:blip>
          <a:stretch>
            <a:fillRect/>
          </a:stretch>
        </p:blipFill>
        <p:spPr>
          <a:xfrm>
            <a:off x="1295400" y="803400"/>
            <a:ext cx="7210425" cy="5591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8" name="Shape 208"/>
        <p:cNvGrpSpPr/>
        <p:nvPr/>
      </p:nvGrpSpPr>
      <p:grpSpPr>
        <a:xfrm>
          <a:off x="0" y="0"/>
          <a:ext cx="0" cy="0"/>
          <a:chOff x="0" y="0"/>
          <a:chExt cx="0" cy="0"/>
        </a:xfrm>
      </p:grpSpPr>
      <p:sp>
        <p:nvSpPr>
          <p:cNvPr id="209" name="Google Shape;209;p15"/>
          <p:cNvSpPr txBox="1"/>
          <p:nvPr>
            <p:ph type="title"/>
          </p:nvPr>
        </p:nvSpPr>
        <p:spPr>
          <a:xfrm>
            <a:off x="1508291" y="304800"/>
            <a:ext cx="7102309" cy="419346"/>
          </a:xfrm>
          <a:prstGeom prst="rect">
            <a:avLst/>
          </a:prstGeom>
          <a:noFill/>
          <a:ln>
            <a:noFill/>
          </a:ln>
        </p:spPr>
        <p:txBody>
          <a:bodyPr anchorCtr="0" anchor="t" bIns="0" lIns="0" spcFirstLastPara="1" rIns="0" wrap="square" tIns="11425">
            <a:spAutoFit/>
          </a:bodyPr>
          <a:lstStyle/>
          <a:p>
            <a:pPr indent="0" lvl="0" marL="12700" rtl="0" algn="l">
              <a:lnSpc>
                <a:spcPct val="100000"/>
              </a:lnSpc>
              <a:spcBef>
                <a:spcPts val="0"/>
              </a:spcBef>
              <a:spcAft>
                <a:spcPts val="0"/>
              </a:spcAft>
              <a:buNone/>
            </a:pPr>
            <a:r>
              <a:rPr lang="en-US" sz="2650">
                <a:solidFill>
                  <a:srgbClr val="44526A"/>
                </a:solidFill>
                <a:latin typeface="Arial"/>
                <a:ea typeface="Arial"/>
                <a:cs typeface="Arial"/>
                <a:sym typeface="Arial"/>
              </a:rPr>
              <a:t>Teachers Monthly Salaries Proposal 2025-2026</a:t>
            </a:r>
            <a:endParaRPr sz="2650">
              <a:latin typeface="Arial"/>
              <a:ea typeface="Arial"/>
              <a:cs typeface="Arial"/>
              <a:sym typeface="Arial"/>
            </a:endParaRPr>
          </a:p>
        </p:txBody>
      </p:sp>
      <p:graphicFrame>
        <p:nvGraphicFramePr>
          <p:cNvPr id="210" name="Google Shape;210;p15"/>
          <p:cNvGraphicFramePr/>
          <p:nvPr/>
        </p:nvGraphicFramePr>
        <p:xfrm>
          <a:off x="304800" y="762000"/>
          <a:ext cx="3000000" cy="3000000"/>
        </p:xfrm>
        <a:graphic>
          <a:graphicData uri="http://schemas.openxmlformats.org/drawingml/2006/table">
            <a:tbl>
              <a:tblPr bandRow="1" firstRow="1">
                <a:noFill/>
                <a:tableStyleId>{BCFF5205-E01B-4CE7-85EF-00EC3DBBC3FE}</a:tableStyleId>
              </a:tblPr>
              <a:tblGrid>
                <a:gridCol w="775050"/>
                <a:gridCol w="2089100"/>
                <a:gridCol w="2169875"/>
                <a:gridCol w="1307800"/>
                <a:gridCol w="1401075"/>
                <a:gridCol w="1401075"/>
              </a:tblGrid>
              <a:tr h="6417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254"/>
                        </a:spcBef>
                        <a:spcAft>
                          <a:spcPts val="0"/>
                        </a:spcAft>
                        <a:buNone/>
                      </a:pPr>
                      <a:r>
                        <a:t/>
                      </a:r>
                      <a:endParaRPr sz="1400" u="none" cap="none" strike="noStrike">
                        <a:latin typeface="Times New Roman"/>
                        <a:ea typeface="Times New Roman"/>
                        <a:cs typeface="Times New Roman"/>
                        <a:sym typeface="Times New Roman"/>
                      </a:endParaRPr>
                    </a:p>
                    <a:p>
                      <a:pPr indent="0" lvl="0" marL="8890" marR="0" rtl="0" algn="ctr">
                        <a:lnSpc>
                          <a:spcPct val="100000"/>
                        </a:lnSpc>
                        <a:spcBef>
                          <a:spcPts val="0"/>
                        </a:spcBef>
                        <a:spcAft>
                          <a:spcPts val="0"/>
                        </a:spcAft>
                        <a:buNone/>
                      </a:pPr>
                      <a:r>
                        <a:rPr b="1" lang="en-US" sz="1400" u="none" cap="none" strike="noStrike">
                          <a:latin typeface="Calibri"/>
                          <a:ea typeface="Calibri"/>
                          <a:cs typeface="Calibri"/>
                          <a:sym typeface="Calibri"/>
                        </a:rPr>
                        <a:t>Sl. No</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1F3"/>
                    </a:solidFill>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254"/>
                        </a:spcBef>
                        <a:spcAft>
                          <a:spcPts val="0"/>
                        </a:spcAft>
                        <a:buNone/>
                      </a:pPr>
                      <a:r>
                        <a:t/>
                      </a:r>
                      <a:endParaRPr sz="1400" u="none" cap="none" strike="noStrike">
                        <a:latin typeface="Times New Roman"/>
                        <a:ea typeface="Times New Roman"/>
                        <a:cs typeface="Times New Roman"/>
                        <a:sym typeface="Times New Roman"/>
                      </a:endParaRPr>
                    </a:p>
                    <a:p>
                      <a:pPr indent="0" lvl="0" marL="19050" marR="0" rtl="0" algn="ctr">
                        <a:lnSpc>
                          <a:spcPct val="100000"/>
                        </a:lnSpc>
                        <a:spcBef>
                          <a:spcPts val="0"/>
                        </a:spcBef>
                        <a:spcAft>
                          <a:spcPts val="0"/>
                        </a:spcAft>
                        <a:buNone/>
                      </a:pPr>
                      <a:r>
                        <a:rPr b="1" lang="en-US" sz="1400" u="none" cap="none" strike="noStrike">
                          <a:latin typeface="Calibri"/>
                          <a:ea typeface="Calibri"/>
                          <a:cs typeface="Calibri"/>
                          <a:sym typeface="Calibri"/>
                        </a:rPr>
                        <a:t>Name</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1F3"/>
                    </a:solidFill>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l">
                        <a:lnSpc>
                          <a:spcPct val="100000"/>
                        </a:lnSpc>
                        <a:spcBef>
                          <a:spcPts val="254"/>
                        </a:spcBef>
                        <a:spcAft>
                          <a:spcPts val="0"/>
                        </a:spcAft>
                        <a:buNone/>
                      </a:pPr>
                      <a:r>
                        <a:t/>
                      </a:r>
                      <a:endParaRPr sz="1400" u="none" cap="none" strike="noStrike">
                        <a:latin typeface="Times New Roman"/>
                        <a:ea typeface="Times New Roman"/>
                        <a:cs typeface="Times New Roman"/>
                        <a:sym typeface="Times New Roman"/>
                      </a:endParaRPr>
                    </a:p>
                    <a:p>
                      <a:pPr indent="0" lvl="0" marL="667385" marR="0" rtl="0" algn="l">
                        <a:lnSpc>
                          <a:spcPct val="100000"/>
                        </a:lnSpc>
                        <a:spcBef>
                          <a:spcPts val="0"/>
                        </a:spcBef>
                        <a:spcAft>
                          <a:spcPts val="0"/>
                        </a:spcAft>
                        <a:buNone/>
                      </a:pPr>
                      <a:r>
                        <a:rPr b="1" lang="en-US" sz="1400" u="none" cap="none" strike="noStrike">
                          <a:latin typeface="Calibri"/>
                          <a:ea typeface="Calibri"/>
                          <a:cs typeface="Calibri"/>
                          <a:sym typeface="Calibri"/>
                        </a:rPr>
                        <a:t>Designation</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1F3"/>
                    </a:solidFill>
                  </a:tcPr>
                </a:tc>
                <a:tc>
                  <a:txBody>
                    <a:bodyPr/>
                    <a:lstStyle/>
                    <a:p>
                      <a:pPr indent="0" lvl="0" marL="15875" marR="3175" rtl="0" algn="ctr">
                        <a:lnSpc>
                          <a:spcPct val="100000"/>
                        </a:lnSpc>
                        <a:spcBef>
                          <a:spcPts val="0"/>
                        </a:spcBef>
                        <a:spcAft>
                          <a:spcPts val="0"/>
                        </a:spcAft>
                        <a:buNone/>
                      </a:pPr>
                      <a:r>
                        <a:rPr b="1" lang="en-US" sz="1400" u="none" cap="none" strike="noStrike">
                          <a:latin typeface="Calibri"/>
                          <a:ea typeface="Calibri"/>
                          <a:cs typeface="Calibri"/>
                          <a:sym typeface="Calibri"/>
                        </a:rPr>
                        <a:t>2024-25</a:t>
                      </a:r>
                      <a:endParaRPr sz="1400" u="none" cap="none" strike="noStrike">
                        <a:latin typeface="Calibri"/>
                        <a:ea typeface="Calibri"/>
                        <a:cs typeface="Calibri"/>
                        <a:sym typeface="Calibri"/>
                      </a:endParaRPr>
                    </a:p>
                    <a:p>
                      <a:pPr indent="0" lvl="0" marL="106045" marR="95250" rtl="0" algn="ctr">
                        <a:lnSpc>
                          <a:spcPct val="111428"/>
                        </a:lnSpc>
                        <a:spcBef>
                          <a:spcPts val="150"/>
                        </a:spcBef>
                        <a:spcAft>
                          <a:spcPts val="0"/>
                        </a:spcAft>
                        <a:buNone/>
                      </a:pPr>
                      <a:r>
                        <a:rPr b="1" lang="en-US" sz="1400" u="none" cap="none" strike="noStrike">
                          <a:latin typeface="Calibri"/>
                          <a:ea typeface="Calibri"/>
                          <a:cs typeface="Calibri"/>
                          <a:sym typeface="Calibri"/>
                        </a:rPr>
                        <a:t>Monthly Salary Paid by Asha</a:t>
                      </a:r>
                      <a:endParaRPr sz="1400" u="none" cap="none" strike="noStrike">
                        <a:latin typeface="Calibri"/>
                        <a:ea typeface="Calibri"/>
                        <a:cs typeface="Calibri"/>
                        <a:sym typeface="Calibri"/>
                      </a:endParaRPr>
                    </a:p>
                  </a:txBody>
                  <a:tcPr marT="2985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1F3"/>
                    </a:solidFill>
                  </a:tcPr>
                </a:tc>
                <a:tc>
                  <a:txBody>
                    <a:bodyPr/>
                    <a:lstStyle/>
                    <a:p>
                      <a:pPr indent="0" lvl="0" marL="19050" marR="3175" rtl="0" algn="ctr">
                        <a:lnSpc>
                          <a:spcPct val="100000"/>
                        </a:lnSpc>
                        <a:spcBef>
                          <a:spcPts val="0"/>
                        </a:spcBef>
                        <a:spcAft>
                          <a:spcPts val="0"/>
                        </a:spcAft>
                        <a:buNone/>
                      </a:pPr>
                      <a:r>
                        <a:rPr b="1" lang="en-US" sz="1400" u="none" cap="none" strike="noStrike">
                          <a:latin typeface="Calibri"/>
                          <a:ea typeface="Calibri"/>
                          <a:cs typeface="Calibri"/>
                          <a:sym typeface="Calibri"/>
                        </a:rPr>
                        <a:t>2024-25</a:t>
                      </a:r>
                      <a:endParaRPr sz="1400" u="none" cap="none" strike="noStrike">
                        <a:latin typeface="Calibri"/>
                        <a:ea typeface="Calibri"/>
                        <a:cs typeface="Calibri"/>
                        <a:sym typeface="Calibri"/>
                      </a:endParaRPr>
                    </a:p>
                    <a:p>
                      <a:pPr indent="0" lvl="0" marL="146050" marR="131445" rtl="0" algn="ctr">
                        <a:lnSpc>
                          <a:spcPct val="111428"/>
                        </a:lnSpc>
                        <a:spcBef>
                          <a:spcPts val="150"/>
                        </a:spcBef>
                        <a:spcAft>
                          <a:spcPts val="0"/>
                        </a:spcAft>
                        <a:buNone/>
                      </a:pPr>
                      <a:r>
                        <a:rPr b="1" lang="en-US" sz="1400" u="none" cap="none" strike="noStrike">
                          <a:latin typeface="Calibri"/>
                          <a:ea typeface="Calibri"/>
                          <a:cs typeface="Calibri"/>
                          <a:sym typeface="Calibri"/>
                        </a:rPr>
                        <a:t>Actual Monthly Salary</a:t>
                      </a:r>
                      <a:endParaRPr sz="1400" u="none" cap="none" strike="noStrike">
                        <a:latin typeface="Calibri"/>
                        <a:ea typeface="Calibri"/>
                        <a:cs typeface="Calibri"/>
                        <a:sym typeface="Calibri"/>
                      </a:endParaRPr>
                    </a:p>
                  </a:txBody>
                  <a:tcPr marT="2985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1F3"/>
                    </a:solidFill>
                  </a:tcPr>
                </a:tc>
                <a:tc>
                  <a:txBody>
                    <a:bodyPr/>
                    <a:lstStyle/>
                    <a:p>
                      <a:pPr indent="0" lvl="0" marL="19685" marR="3175" rtl="0" algn="ctr">
                        <a:lnSpc>
                          <a:spcPct val="100000"/>
                        </a:lnSpc>
                        <a:spcBef>
                          <a:spcPts val="0"/>
                        </a:spcBef>
                        <a:spcAft>
                          <a:spcPts val="0"/>
                        </a:spcAft>
                        <a:buNone/>
                      </a:pPr>
                      <a:r>
                        <a:rPr b="1" lang="en-US" sz="1400" u="none" cap="none" strike="noStrike">
                          <a:solidFill>
                            <a:srgbClr val="FF0000"/>
                          </a:solidFill>
                          <a:latin typeface="Calibri"/>
                          <a:ea typeface="Calibri"/>
                          <a:cs typeface="Calibri"/>
                          <a:sym typeface="Calibri"/>
                        </a:rPr>
                        <a:t>2025-26</a:t>
                      </a:r>
                      <a:endParaRPr sz="1400" u="none" cap="none" strike="noStrike">
                        <a:latin typeface="Calibri"/>
                        <a:ea typeface="Calibri"/>
                        <a:cs typeface="Calibri"/>
                        <a:sym typeface="Calibri"/>
                      </a:endParaRPr>
                    </a:p>
                    <a:p>
                      <a:pPr indent="-3809" lvl="0" marL="106679" marR="92710" rtl="0" algn="ctr">
                        <a:lnSpc>
                          <a:spcPct val="111428"/>
                        </a:lnSpc>
                        <a:spcBef>
                          <a:spcPts val="150"/>
                        </a:spcBef>
                        <a:spcAft>
                          <a:spcPts val="0"/>
                        </a:spcAft>
                        <a:buNone/>
                      </a:pPr>
                      <a:r>
                        <a:rPr b="1" lang="en-US" sz="1400" u="none" cap="none" strike="noStrike">
                          <a:solidFill>
                            <a:srgbClr val="FF0000"/>
                          </a:solidFill>
                          <a:latin typeface="Calibri"/>
                          <a:ea typeface="Calibri"/>
                          <a:cs typeface="Calibri"/>
                          <a:sym typeface="Calibri"/>
                        </a:rPr>
                        <a:t>Salary to be Funded by ASHA</a:t>
                      </a:r>
                      <a:endParaRPr sz="1400" u="none" cap="none" strike="noStrike">
                        <a:latin typeface="Calibri"/>
                        <a:ea typeface="Calibri"/>
                        <a:cs typeface="Calibri"/>
                        <a:sym typeface="Calibri"/>
                      </a:endParaRPr>
                    </a:p>
                  </a:txBody>
                  <a:tcPr marT="2985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AE1F3"/>
                    </a:solidFill>
                  </a:tcPr>
                </a:tc>
              </a:tr>
              <a:tr h="626850">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15875" marR="0" rtl="0" algn="ctr">
                        <a:lnSpc>
                          <a:spcPct val="100000"/>
                        </a:lnSpc>
                        <a:spcBef>
                          <a:spcPts val="0"/>
                        </a:spcBef>
                        <a:spcAft>
                          <a:spcPts val="0"/>
                        </a:spcAft>
                        <a:buNone/>
                      </a:pPr>
                      <a:r>
                        <a:rPr lang="en-US" sz="1400" u="none" cap="none" strike="noStrike">
                          <a:latin typeface="Calibri"/>
                          <a:ea typeface="Calibri"/>
                          <a:cs typeface="Calibri"/>
                          <a:sym typeface="Calibri"/>
                        </a:rPr>
                        <a:t>1</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17780" marR="0" rtl="0" algn="l">
                        <a:lnSpc>
                          <a:spcPct val="100000"/>
                        </a:lnSpc>
                        <a:spcBef>
                          <a:spcPts val="0"/>
                        </a:spcBef>
                        <a:spcAft>
                          <a:spcPts val="0"/>
                        </a:spcAft>
                        <a:buNone/>
                      </a:pPr>
                      <a:r>
                        <a:rPr lang="en-US" sz="1400" u="none" cap="none" strike="noStrike">
                          <a:latin typeface="Calibri"/>
                          <a:ea typeface="Calibri"/>
                          <a:cs typeface="Calibri"/>
                          <a:sym typeface="Calibri"/>
                        </a:rPr>
                        <a:t>Mrs. Madhumita Boruah</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848360" rtl="0" algn="l">
                        <a:lnSpc>
                          <a:spcPct val="120000"/>
                        </a:lnSpc>
                        <a:spcBef>
                          <a:spcPts val="0"/>
                        </a:spcBef>
                        <a:spcAft>
                          <a:spcPts val="0"/>
                        </a:spcAft>
                        <a:buNone/>
                      </a:pPr>
                      <a:r>
                        <a:rPr lang="en-US" sz="1400" u="none" cap="none" strike="noStrike">
                          <a:latin typeface="Calibri"/>
                          <a:ea typeface="Calibri"/>
                          <a:cs typeface="Calibri"/>
                          <a:sym typeface="Calibri"/>
                        </a:rPr>
                        <a:t>Special Ed Teacher &amp; Head Mistress</a:t>
                      </a:r>
                      <a:endParaRPr sz="1400" u="none" cap="none" strike="noStrike">
                        <a:latin typeface="Calibri"/>
                        <a:ea typeface="Calibri"/>
                        <a:cs typeface="Calibri"/>
                        <a:sym typeface="Calibri"/>
                      </a:endParaRPr>
                    </a:p>
                  </a:txBody>
                  <a:tcPr marT="57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0"/>
                        </a:spcBef>
                        <a:spcAft>
                          <a:spcPts val="0"/>
                        </a:spcAft>
                        <a:buNone/>
                      </a:pPr>
                      <a:r>
                        <a:rPr lang="en-US" sz="1400" u="none" cap="none" strike="noStrike">
                          <a:latin typeface="Calibri"/>
                          <a:ea typeface="Calibri"/>
                          <a:cs typeface="Calibri"/>
                          <a:sym typeface="Calibri"/>
                        </a:rPr>
                        <a:t>8700</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0"/>
                        </a:spcBef>
                        <a:spcAft>
                          <a:spcPts val="0"/>
                        </a:spcAft>
                        <a:buNone/>
                      </a:pPr>
                      <a:r>
                        <a:rPr lang="en-US" sz="1400" u="none" cap="none" strike="noStrike">
                          <a:latin typeface="Calibri"/>
                          <a:ea typeface="Calibri"/>
                          <a:cs typeface="Calibri"/>
                          <a:sym typeface="Calibri"/>
                        </a:rPr>
                        <a:t>9000</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2</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Mrs. Runumi Talukdar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Special Ed Teacher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8500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9000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9000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93675">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3</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780415" rtl="0" algn="l">
                        <a:lnSpc>
                          <a:spcPct val="111428"/>
                        </a:lnSpc>
                        <a:spcBef>
                          <a:spcPts val="0"/>
                        </a:spcBef>
                        <a:spcAft>
                          <a:spcPts val="0"/>
                        </a:spcAft>
                        <a:buNone/>
                      </a:pPr>
                      <a:r>
                        <a:rPr lang="en-US" sz="1400" u="none" cap="none" strike="noStrike">
                          <a:latin typeface="Calibri"/>
                          <a:ea typeface="Calibri"/>
                          <a:cs typeface="Calibri"/>
                          <a:sym typeface="Calibri"/>
                        </a:rPr>
                        <a:t>Miss Rinuj Krishna Rajbongshi</a:t>
                      </a:r>
                      <a:endParaRPr sz="1400" u="none" cap="none" strike="noStrike">
                        <a:latin typeface="Calibri"/>
                        <a:ea typeface="Calibri"/>
                        <a:cs typeface="Calibri"/>
                        <a:sym typeface="Calibri"/>
                      </a:endParaRPr>
                    </a:p>
                  </a:txBody>
                  <a:tcPr marT="255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Special Ed Teacher(H.I)</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8500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9000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9000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4</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Miss Babita Boro</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Special Ed Teacher(H.I)</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8500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9000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9000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34650">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5</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Domiyon Nurzary</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Regular &amp; Computer Teacher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6000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8500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8500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4300">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15875" marR="0" rtl="0" algn="ctr">
                        <a:lnSpc>
                          <a:spcPct val="100000"/>
                        </a:lnSpc>
                        <a:spcBef>
                          <a:spcPts val="0"/>
                        </a:spcBef>
                        <a:spcAft>
                          <a:spcPts val="0"/>
                        </a:spcAft>
                        <a:buNone/>
                      </a:pPr>
                      <a:r>
                        <a:rPr lang="en-US" sz="1400" u="none" cap="none" strike="noStrike">
                          <a:latin typeface="Calibri"/>
                          <a:ea typeface="Calibri"/>
                          <a:cs typeface="Calibri"/>
                          <a:sym typeface="Calibri"/>
                        </a:rPr>
                        <a:t>6</a:t>
                      </a:r>
                      <a:endParaRPr sz="1400" u="none" cap="none" strike="noStrike">
                        <a:latin typeface="Calibri"/>
                        <a:ea typeface="Calibri"/>
                        <a:cs typeface="Calibri"/>
                        <a:sym typeface="Calibri"/>
                      </a:endParaRPr>
                    </a:p>
                  </a:txBody>
                  <a:tcPr marT="108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17780" marR="0" rtl="0" algn="l">
                        <a:lnSpc>
                          <a:spcPct val="100000"/>
                        </a:lnSpc>
                        <a:spcBef>
                          <a:spcPts val="0"/>
                        </a:spcBef>
                        <a:spcAft>
                          <a:spcPts val="0"/>
                        </a:spcAft>
                        <a:buNone/>
                      </a:pPr>
                      <a:r>
                        <a:rPr lang="en-US" sz="1400" u="none" cap="none" strike="noStrike">
                          <a:latin typeface="Calibri"/>
                          <a:ea typeface="Calibri"/>
                          <a:cs typeface="Calibri"/>
                          <a:sym typeface="Calibri"/>
                        </a:rPr>
                        <a:t>Miss Rita Deka</a:t>
                      </a:r>
                      <a:endParaRPr sz="1400" u="none" cap="none" strike="noStrike">
                        <a:latin typeface="Calibri"/>
                        <a:ea typeface="Calibri"/>
                        <a:cs typeface="Calibri"/>
                        <a:sym typeface="Calibri"/>
                      </a:endParaRPr>
                    </a:p>
                  </a:txBody>
                  <a:tcPr marT="108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121285" rtl="0" algn="l">
                        <a:lnSpc>
                          <a:spcPct val="120000"/>
                        </a:lnSpc>
                        <a:spcBef>
                          <a:spcPts val="0"/>
                        </a:spcBef>
                        <a:spcAft>
                          <a:spcPts val="0"/>
                        </a:spcAft>
                        <a:buNone/>
                      </a:pPr>
                      <a:r>
                        <a:rPr lang="en-US" sz="1400" u="none" cap="none" strike="noStrike">
                          <a:latin typeface="Calibri"/>
                          <a:ea typeface="Calibri"/>
                          <a:cs typeface="Calibri"/>
                          <a:sym typeface="Calibri"/>
                        </a:rPr>
                        <a:t>Community Worker &amp; Office Asst</a:t>
                      </a:r>
                      <a:endParaRPr sz="1400" u="none" cap="none" strike="noStrike">
                        <a:latin typeface="Calibri"/>
                        <a:ea typeface="Calibri"/>
                        <a:cs typeface="Calibri"/>
                        <a:sym typeface="Calibri"/>
                      </a:endParaRPr>
                    </a:p>
                  </a:txBody>
                  <a:tcPr marT="57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0"/>
                        </a:spcBef>
                        <a:spcAft>
                          <a:spcPts val="0"/>
                        </a:spcAft>
                        <a:buNone/>
                      </a:pPr>
                      <a:r>
                        <a:rPr lang="en-US" sz="1400" u="none" cap="none" strike="noStrike">
                          <a:latin typeface="Calibri"/>
                          <a:ea typeface="Calibri"/>
                          <a:cs typeface="Calibri"/>
                          <a:sym typeface="Calibri"/>
                        </a:rPr>
                        <a:t>5800</a:t>
                      </a:r>
                      <a:endParaRPr sz="1400" u="none" cap="none" strike="noStrike">
                        <a:latin typeface="Calibri"/>
                        <a:ea typeface="Calibri"/>
                        <a:cs typeface="Calibri"/>
                        <a:sym typeface="Calibri"/>
                      </a:endParaRPr>
                    </a:p>
                  </a:txBody>
                  <a:tcPr marT="108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0"/>
                        </a:spcBef>
                        <a:spcAft>
                          <a:spcPts val="0"/>
                        </a:spcAft>
                        <a:buNone/>
                      </a:pPr>
                      <a:r>
                        <a:rPr lang="en-US" sz="1400" u="none" cap="none" strike="noStrike">
                          <a:latin typeface="Calibri"/>
                          <a:ea typeface="Calibri"/>
                          <a:cs typeface="Calibri"/>
                          <a:sym typeface="Calibri"/>
                        </a:rPr>
                        <a:t>6000</a:t>
                      </a:r>
                      <a:endParaRPr sz="1400" u="none" cap="none" strike="noStrike">
                        <a:latin typeface="Calibri"/>
                        <a:ea typeface="Calibri"/>
                        <a:cs typeface="Calibri"/>
                        <a:sym typeface="Calibri"/>
                      </a:endParaRPr>
                    </a:p>
                  </a:txBody>
                  <a:tcPr marT="108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0"/>
                        </a:spcBef>
                        <a:spcAft>
                          <a:spcPts val="0"/>
                        </a:spcAft>
                        <a:buNone/>
                      </a:pPr>
                      <a:r>
                        <a:rPr lang="en-US" sz="1400" u="none" cap="none" strike="noStrike">
                          <a:solidFill>
                            <a:srgbClr val="FF0000"/>
                          </a:solidFill>
                          <a:latin typeface="Calibri"/>
                          <a:ea typeface="Calibri"/>
                          <a:cs typeface="Calibri"/>
                          <a:sym typeface="Calibri"/>
                        </a:rPr>
                        <a:t>6000</a:t>
                      </a:r>
                      <a:endParaRPr sz="1400" u="none" cap="none" strike="noStrike">
                        <a:latin typeface="Calibri"/>
                        <a:ea typeface="Calibri"/>
                        <a:cs typeface="Calibri"/>
                        <a:sym typeface="Calibri"/>
                      </a:endParaRPr>
                    </a:p>
                  </a:txBody>
                  <a:tcPr marT="1080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7</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Chimon Bhumij</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Caregiver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6000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7000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7500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8</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Bhagirath Rabha</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Caregiver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6000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7000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6500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15875" marR="0" rtl="0" algn="ctr">
                        <a:lnSpc>
                          <a:spcPct val="116071"/>
                        </a:lnSpc>
                        <a:spcBef>
                          <a:spcPts val="0"/>
                        </a:spcBef>
                        <a:spcAft>
                          <a:spcPts val="0"/>
                        </a:spcAft>
                        <a:buNone/>
                      </a:pPr>
                      <a:r>
                        <a:rPr lang="en-US" sz="1400" u="none" cap="none" strike="noStrike">
                          <a:latin typeface="Calibri"/>
                          <a:ea typeface="Calibri"/>
                          <a:cs typeface="Calibri"/>
                          <a:sym typeface="Calibri"/>
                        </a:rPr>
                        <a:t>9</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Miss Nobabi Khatun</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Caregiver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5000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7000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6000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5715" marR="0" rtl="0" algn="ctr">
                        <a:lnSpc>
                          <a:spcPct val="116071"/>
                        </a:lnSpc>
                        <a:spcBef>
                          <a:spcPts val="0"/>
                        </a:spcBef>
                        <a:spcAft>
                          <a:spcPts val="0"/>
                        </a:spcAft>
                        <a:buNone/>
                      </a:pPr>
                      <a:r>
                        <a:rPr lang="en-US" sz="1400" u="none" cap="none" strike="noStrike">
                          <a:latin typeface="Calibri"/>
                          <a:ea typeface="Calibri"/>
                          <a:cs typeface="Calibri"/>
                          <a:sym typeface="Calibri"/>
                        </a:rPr>
                        <a:t>10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Mrs. Rinku Lahkar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Caregiver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5500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6000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6000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5715" marR="0" rtl="0" algn="ctr">
                        <a:lnSpc>
                          <a:spcPct val="116071"/>
                        </a:lnSpc>
                        <a:spcBef>
                          <a:spcPts val="0"/>
                        </a:spcBef>
                        <a:spcAft>
                          <a:spcPts val="0"/>
                        </a:spcAft>
                        <a:buNone/>
                      </a:pPr>
                      <a:r>
                        <a:rPr lang="en-US" sz="1400" u="none" cap="none" strike="noStrike">
                          <a:latin typeface="Calibri"/>
                          <a:ea typeface="Calibri"/>
                          <a:cs typeface="Calibri"/>
                          <a:sym typeface="Calibri"/>
                        </a:rPr>
                        <a:t>11</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Mrs. Haramoni Bhumij</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Caregiver &amp; Cook</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5500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7000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7000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02550">
                <a:tc>
                  <a:txBody>
                    <a:bodyPr/>
                    <a:lstStyle/>
                    <a:p>
                      <a:pPr indent="0" lvl="0" marL="5715" marR="0" rtl="0" algn="ctr">
                        <a:lnSpc>
                          <a:spcPct val="117857"/>
                        </a:lnSpc>
                        <a:spcBef>
                          <a:spcPts val="0"/>
                        </a:spcBef>
                        <a:spcAft>
                          <a:spcPts val="0"/>
                        </a:spcAft>
                        <a:buNone/>
                      </a:pPr>
                      <a:r>
                        <a:rPr lang="en-US" sz="1400" u="none" cap="none" strike="noStrike">
                          <a:latin typeface="Calibri"/>
                          <a:ea typeface="Calibri"/>
                          <a:cs typeface="Calibri"/>
                          <a:sym typeface="Calibri"/>
                        </a:rPr>
                        <a:t>12</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7857"/>
                        </a:lnSpc>
                        <a:spcBef>
                          <a:spcPts val="0"/>
                        </a:spcBef>
                        <a:spcAft>
                          <a:spcPts val="0"/>
                        </a:spcAft>
                        <a:buNone/>
                      </a:pPr>
                      <a:r>
                        <a:rPr lang="en-US" sz="1400" u="none" cap="none" strike="noStrike">
                          <a:latin typeface="Calibri"/>
                          <a:ea typeface="Calibri"/>
                          <a:cs typeface="Calibri"/>
                          <a:sym typeface="Calibri"/>
                        </a:rPr>
                        <a:t>Sri Sujit Karketta</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7857"/>
                        </a:lnSpc>
                        <a:spcBef>
                          <a:spcPts val="0"/>
                        </a:spcBef>
                        <a:spcAft>
                          <a:spcPts val="0"/>
                        </a:spcAft>
                        <a:buNone/>
                      </a:pPr>
                      <a:r>
                        <a:rPr lang="en-US" sz="1400" u="none" cap="none" strike="noStrike">
                          <a:latin typeface="Calibri"/>
                          <a:ea typeface="Calibri"/>
                          <a:cs typeface="Calibri"/>
                          <a:sym typeface="Calibri"/>
                        </a:rPr>
                        <a:t>Caregiver</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7857"/>
                        </a:lnSpc>
                        <a:spcBef>
                          <a:spcPts val="0"/>
                        </a:spcBef>
                        <a:spcAft>
                          <a:spcPts val="0"/>
                        </a:spcAft>
                        <a:buNone/>
                      </a:pPr>
                      <a:r>
                        <a:rPr lang="en-US" sz="1400" u="none" cap="none" strike="noStrike">
                          <a:latin typeface="Calibri"/>
                          <a:ea typeface="Calibri"/>
                          <a:cs typeface="Calibri"/>
                          <a:sym typeface="Calibri"/>
                        </a:rPr>
                        <a:t>-</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7857"/>
                        </a:lnSpc>
                        <a:spcBef>
                          <a:spcPts val="0"/>
                        </a:spcBef>
                        <a:spcAft>
                          <a:spcPts val="0"/>
                        </a:spcAft>
                        <a:buNone/>
                      </a:pPr>
                      <a:r>
                        <a:rPr lang="en-US" sz="1400" u="none" cap="none" strike="noStrike">
                          <a:latin typeface="Calibri"/>
                          <a:ea typeface="Calibri"/>
                          <a:cs typeface="Calibri"/>
                          <a:sym typeface="Calibri"/>
                        </a:rPr>
                        <a:t>(Local Fund) 7000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7857"/>
                        </a:lnSpc>
                        <a:spcBef>
                          <a:spcPts val="0"/>
                        </a:spcBef>
                        <a:spcAft>
                          <a:spcPts val="0"/>
                        </a:spcAft>
                        <a:buNone/>
                      </a:pPr>
                      <a:r>
                        <a:rPr lang="en-US" sz="1400" u="none" cap="none" strike="noStrike">
                          <a:solidFill>
                            <a:srgbClr val="FF0000"/>
                          </a:solidFill>
                          <a:latin typeface="Calibri"/>
                          <a:ea typeface="Calibri"/>
                          <a:cs typeface="Calibri"/>
                          <a:sym typeface="Calibri"/>
                        </a:rPr>
                        <a:t>-</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97075">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17780" marR="0" rtl="0" algn="l">
                        <a:lnSpc>
                          <a:spcPct val="116071"/>
                        </a:lnSpc>
                        <a:spcBef>
                          <a:spcPts val="0"/>
                        </a:spcBef>
                        <a:spcAft>
                          <a:spcPts val="0"/>
                        </a:spcAft>
                        <a:buNone/>
                      </a:pPr>
                      <a:r>
                        <a:rPr lang="en-US" sz="1400" u="none" cap="none" strike="noStrike">
                          <a:latin typeface="Calibri"/>
                          <a:ea typeface="Calibri"/>
                          <a:cs typeface="Calibri"/>
                          <a:sym typeface="Calibri"/>
                        </a:rPr>
                        <a:t>Monthly Total</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74500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latin typeface="Calibri"/>
                          <a:ea typeface="Calibri"/>
                          <a:cs typeface="Calibri"/>
                          <a:sym typeface="Calibri"/>
                        </a:rPr>
                        <a:t>91500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r">
                        <a:lnSpc>
                          <a:spcPct val="116071"/>
                        </a:lnSpc>
                        <a:spcBef>
                          <a:spcPts val="0"/>
                        </a:spcBef>
                        <a:spcAft>
                          <a:spcPts val="0"/>
                        </a:spcAft>
                        <a:buNone/>
                      </a:pPr>
                      <a:r>
                        <a:rPr lang="en-US" sz="1400" u="none" cap="none" strike="noStrike">
                          <a:solidFill>
                            <a:srgbClr val="FF0000"/>
                          </a:solidFill>
                          <a:latin typeface="Calibri"/>
                          <a:ea typeface="Calibri"/>
                          <a:cs typeface="Calibri"/>
                          <a:sym typeface="Calibri"/>
                        </a:rPr>
                        <a:t>74500</a:t>
                      </a:r>
                      <a:endParaRPr sz="1400" u="none" cap="none" strike="noStrike">
                        <a:latin typeface="Calibri"/>
                        <a:ea typeface="Calibri"/>
                        <a:cs typeface="Calibri"/>
                        <a:sym typeface="Calibri"/>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1225">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17780" marR="0" rtl="0" algn="l">
                        <a:lnSpc>
                          <a:spcPct val="100000"/>
                        </a:lnSpc>
                        <a:spcBef>
                          <a:spcPts val="5"/>
                        </a:spcBef>
                        <a:spcAft>
                          <a:spcPts val="0"/>
                        </a:spcAft>
                        <a:buNone/>
                      </a:pPr>
                      <a:r>
                        <a:rPr b="1" lang="en-US" sz="1400" u="none" cap="none" strike="noStrike">
                          <a:latin typeface="Calibri"/>
                          <a:ea typeface="Calibri"/>
                          <a:cs typeface="Calibri"/>
                          <a:sym typeface="Calibri"/>
                        </a:rPr>
                        <a:t>Yearly(INR)</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5"/>
                        </a:spcBef>
                        <a:spcAft>
                          <a:spcPts val="0"/>
                        </a:spcAft>
                        <a:buNone/>
                      </a:pPr>
                      <a:r>
                        <a:rPr b="1" lang="en-US" sz="1400" u="none" cap="none" strike="noStrike">
                          <a:latin typeface="Calibri"/>
                          <a:ea typeface="Calibri"/>
                          <a:cs typeface="Calibri"/>
                          <a:sym typeface="Calibri"/>
                        </a:rPr>
                        <a:t>8,94,000</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5"/>
                        </a:spcBef>
                        <a:spcAft>
                          <a:spcPts val="0"/>
                        </a:spcAft>
                        <a:buNone/>
                      </a:pPr>
                      <a:r>
                        <a:rPr b="1" lang="en-US" sz="1400" u="none" cap="none" strike="noStrike">
                          <a:latin typeface="Calibri"/>
                          <a:ea typeface="Calibri"/>
                          <a:cs typeface="Calibri"/>
                          <a:sym typeface="Calibri"/>
                        </a:rPr>
                        <a:t>10,98,000</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3175" rtl="0" algn="l">
                        <a:lnSpc>
                          <a:spcPct val="100000"/>
                        </a:lnSpc>
                        <a:spcBef>
                          <a:spcPts val="0"/>
                        </a:spcBef>
                        <a:spcAft>
                          <a:spcPts val="0"/>
                        </a:spcAft>
                        <a:buNone/>
                      </a:pPr>
                      <a:r>
                        <a:t/>
                      </a:r>
                      <a:endParaRPr sz="1400" u="none" cap="none" strike="noStrike">
                        <a:latin typeface="Times New Roman"/>
                        <a:ea typeface="Times New Roman"/>
                        <a:cs typeface="Times New Roman"/>
                        <a:sym typeface="Times New Roman"/>
                      </a:endParaRPr>
                    </a:p>
                    <a:p>
                      <a:pPr indent="0" lvl="0" marL="0" marR="0" rtl="0" algn="r">
                        <a:lnSpc>
                          <a:spcPct val="100000"/>
                        </a:lnSpc>
                        <a:spcBef>
                          <a:spcPts val="5"/>
                        </a:spcBef>
                        <a:spcAft>
                          <a:spcPts val="0"/>
                        </a:spcAft>
                        <a:buNone/>
                      </a:pPr>
                      <a:r>
                        <a:rPr b="1" lang="en-US" sz="1400" u="none" cap="none" strike="noStrike">
                          <a:solidFill>
                            <a:srgbClr val="FF0000"/>
                          </a:solidFill>
                          <a:latin typeface="Calibri"/>
                          <a:ea typeface="Calibri"/>
                          <a:cs typeface="Calibri"/>
                          <a:sym typeface="Calibri"/>
                        </a:rPr>
                        <a:t>8,94,000</a:t>
                      </a:r>
                      <a:endParaRPr sz="1400" u="none" cap="none" strike="noStrike">
                        <a:latin typeface="Calibri"/>
                        <a:ea typeface="Calibri"/>
                        <a:cs typeface="Calibri"/>
                        <a:sym typeface="Calibri"/>
                      </a:endParaRPr>
                    </a:p>
                  </a:txBody>
                  <a:tcPr marT="7625"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211" name="Google Shape;211;p15"/>
          <p:cNvSpPr txBox="1"/>
          <p:nvPr/>
        </p:nvSpPr>
        <p:spPr>
          <a:xfrm>
            <a:off x="609600" y="6096000"/>
            <a:ext cx="7924799" cy="527067"/>
          </a:xfrm>
          <a:prstGeom prst="rect">
            <a:avLst/>
          </a:prstGeom>
          <a:noFill/>
          <a:ln>
            <a:noFill/>
          </a:ln>
        </p:spPr>
        <p:txBody>
          <a:bodyPr anchorCtr="0" anchor="t" bIns="0" lIns="0" spcFirstLastPara="1" rIns="0" wrap="square" tIns="11425">
            <a:spAutoFit/>
          </a:bodyPr>
          <a:lstStyle/>
          <a:p>
            <a:pPr indent="-286385" lvl="0" marL="654050" rtl="0" algn="l">
              <a:lnSpc>
                <a:spcPct val="100000"/>
              </a:lnSpc>
              <a:spcBef>
                <a:spcPts val="0"/>
              </a:spcBef>
              <a:spcAft>
                <a:spcPts val="0"/>
              </a:spcAft>
              <a:buSzPts val="1400"/>
              <a:buFont typeface="Arial"/>
              <a:buChar char="•"/>
            </a:pPr>
            <a:r>
              <a:rPr lang="en-US" sz="1400">
                <a:latin typeface="Calibri"/>
                <a:ea typeface="Calibri"/>
                <a:cs typeface="Calibri"/>
                <a:sym typeface="Calibri"/>
              </a:rPr>
              <a:t>Gap of Rs 2,04,000 paid from local funds.</a:t>
            </a:r>
            <a:endParaRPr sz="1400">
              <a:latin typeface="Calibri"/>
              <a:ea typeface="Calibri"/>
              <a:cs typeface="Calibri"/>
              <a:sym typeface="Calibri"/>
            </a:endParaRPr>
          </a:p>
          <a:p>
            <a:pPr indent="0" lvl="0" marL="50800" rtl="0" algn="l">
              <a:lnSpc>
                <a:spcPct val="100000"/>
              </a:lnSpc>
              <a:spcBef>
                <a:spcPts val="900"/>
              </a:spcBef>
              <a:spcAft>
                <a:spcPts val="0"/>
              </a:spcAft>
              <a:buNone/>
            </a:pPr>
            <a:r>
              <a:rPr b="1" lang="en-US" sz="1200">
                <a:solidFill>
                  <a:srgbClr val="00B050"/>
                </a:solidFill>
                <a:latin typeface="Calibri"/>
                <a:ea typeface="Calibri"/>
                <a:cs typeface="Calibri"/>
                <a:sym typeface="Calibri"/>
              </a:rPr>
              <a:t>FUNDING REQUEST: Funding for SHED’s teachers’ salaries of Rs 8,94,000 from April 1</a:t>
            </a:r>
            <a:r>
              <a:rPr b="1" baseline="30000" lang="en-US" sz="1200">
                <a:solidFill>
                  <a:srgbClr val="00B050"/>
                </a:solidFill>
                <a:latin typeface="Calibri"/>
                <a:ea typeface="Calibri"/>
                <a:cs typeface="Calibri"/>
                <a:sym typeface="Calibri"/>
              </a:rPr>
              <a:t>st </a:t>
            </a:r>
            <a:r>
              <a:rPr b="1" lang="en-US" sz="1200">
                <a:solidFill>
                  <a:srgbClr val="00B050"/>
                </a:solidFill>
                <a:latin typeface="Calibri"/>
                <a:ea typeface="Calibri"/>
                <a:cs typeface="Calibri"/>
                <a:sym typeface="Calibri"/>
              </a:rPr>
              <a:t>2025 to March 31</a:t>
            </a:r>
            <a:r>
              <a:rPr b="1" baseline="30000" lang="en-US" sz="1200">
                <a:solidFill>
                  <a:srgbClr val="00B050"/>
                </a:solidFill>
                <a:latin typeface="Calibri"/>
                <a:ea typeface="Calibri"/>
                <a:cs typeface="Calibri"/>
                <a:sym typeface="Calibri"/>
              </a:rPr>
              <a:t>st </a:t>
            </a:r>
            <a:r>
              <a:rPr b="1" lang="en-US" sz="1200">
                <a:solidFill>
                  <a:srgbClr val="00B050"/>
                </a:solidFill>
                <a:latin typeface="Calibri"/>
                <a:ea typeface="Calibri"/>
                <a:cs typeface="Calibri"/>
                <a:sym typeface="Calibri"/>
              </a:rPr>
              <a:t>2026</a:t>
            </a:r>
            <a:endParaRPr sz="1200">
              <a:solidFill>
                <a:srgbClr val="00B050"/>
              </a:solidFill>
              <a:latin typeface="Calibri"/>
              <a:ea typeface="Calibri"/>
              <a:cs typeface="Calibri"/>
              <a:sym typeface="Calibri"/>
            </a:endParaRPr>
          </a:p>
        </p:txBody>
      </p:sp>
      <p:sp>
        <p:nvSpPr>
          <p:cNvPr id="212" name="Google Shape;212;p15"/>
          <p:cNvSpPr/>
          <p:nvPr/>
        </p:nvSpPr>
        <p:spPr>
          <a:xfrm>
            <a:off x="762000" y="6370321"/>
            <a:ext cx="6858000" cy="45719"/>
          </a:xfrm>
          <a:custGeom>
            <a:rect b="b" l="l" r="r" t="t"/>
            <a:pathLst>
              <a:path extrusionOk="0" h="9525" w="7009130">
                <a:moveTo>
                  <a:pt x="7009130" y="0"/>
                </a:moveTo>
                <a:lnTo>
                  <a:pt x="0" y="0"/>
                </a:lnTo>
                <a:lnTo>
                  <a:pt x="0" y="9143"/>
                </a:lnTo>
                <a:lnTo>
                  <a:pt x="7009130" y="9143"/>
                </a:lnTo>
                <a:lnTo>
                  <a:pt x="7009130" y="0"/>
                </a:lnTo>
                <a:close/>
              </a:path>
            </a:pathLst>
          </a:custGeom>
          <a:solidFill>
            <a:srgbClr val="000000"/>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6" name="Shape 216"/>
        <p:cNvGrpSpPr/>
        <p:nvPr/>
      </p:nvGrpSpPr>
      <p:grpSpPr>
        <a:xfrm>
          <a:off x="0" y="0"/>
          <a:ext cx="0" cy="0"/>
          <a:chOff x="0" y="0"/>
          <a:chExt cx="0" cy="0"/>
        </a:xfrm>
      </p:grpSpPr>
      <p:sp>
        <p:nvSpPr>
          <p:cNvPr id="217" name="Google Shape;217;p16"/>
          <p:cNvSpPr/>
          <p:nvPr/>
        </p:nvSpPr>
        <p:spPr>
          <a:xfrm>
            <a:off x="1238" y="0"/>
            <a:ext cx="9903523" cy="6858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logo for a school&#10;&#10;AI-generated content may be incorrect." id="218" name="Google Shape;218;p16"/>
          <p:cNvPicPr preferRelativeResize="0"/>
          <p:nvPr/>
        </p:nvPicPr>
        <p:blipFill rotWithShape="1">
          <a:blip r:embed="rId3">
            <a:alphaModFix/>
          </a:blip>
          <a:srcRect b="-1" l="13969" r="4764" t="0"/>
          <a:stretch/>
        </p:blipFill>
        <p:spPr>
          <a:xfrm>
            <a:off x="20" y="1282"/>
            <a:ext cx="9905980" cy="685671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 name="Shape 57"/>
        <p:cNvGrpSpPr/>
        <p:nvPr/>
      </p:nvGrpSpPr>
      <p:grpSpPr>
        <a:xfrm>
          <a:off x="0" y="0"/>
          <a:ext cx="0" cy="0"/>
          <a:chOff x="0" y="0"/>
          <a:chExt cx="0" cy="0"/>
        </a:xfrm>
      </p:grpSpPr>
      <p:sp>
        <p:nvSpPr>
          <p:cNvPr id="58" name="Google Shape;58;p2"/>
          <p:cNvSpPr/>
          <p:nvPr/>
        </p:nvSpPr>
        <p:spPr>
          <a:xfrm>
            <a:off x="6041628" y="1600200"/>
            <a:ext cx="250746" cy="944244"/>
          </a:xfrm>
          <a:custGeom>
            <a:rect b="b" l="l" r="r" t="t"/>
            <a:pathLst>
              <a:path extrusionOk="0" h="944244" w="308609">
                <a:moveTo>
                  <a:pt x="308609" y="944245"/>
                </a:moveTo>
                <a:lnTo>
                  <a:pt x="0" y="0"/>
                </a:lnTo>
              </a:path>
            </a:pathLst>
          </a:custGeom>
          <a:noFill/>
          <a:ln cap="flat" cmpd="sng" w="9525">
            <a:solidFill>
              <a:srgbClr val="4470C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59" name="Google Shape;59;p2"/>
          <p:cNvGrpSpPr/>
          <p:nvPr/>
        </p:nvGrpSpPr>
        <p:grpSpPr>
          <a:xfrm>
            <a:off x="210502" y="793750"/>
            <a:ext cx="1730970" cy="5257800"/>
            <a:chOff x="259079" y="793750"/>
            <a:chExt cx="2130425" cy="5257800"/>
          </a:xfrm>
        </p:grpSpPr>
        <p:sp>
          <p:nvSpPr>
            <p:cNvPr id="60" name="Google Shape;60;p2"/>
            <p:cNvSpPr/>
            <p:nvPr/>
          </p:nvSpPr>
          <p:spPr>
            <a:xfrm>
              <a:off x="259079" y="793750"/>
              <a:ext cx="2127885" cy="5257800"/>
            </a:xfrm>
            <a:custGeom>
              <a:rect b="b" l="l" r="r" t="t"/>
              <a:pathLst>
                <a:path extrusionOk="0" h="5257800" w="2127885">
                  <a:moveTo>
                    <a:pt x="2127885" y="0"/>
                  </a:moveTo>
                  <a:lnTo>
                    <a:pt x="0" y="0"/>
                  </a:lnTo>
                  <a:lnTo>
                    <a:pt x="0" y="5257800"/>
                  </a:lnTo>
                  <a:lnTo>
                    <a:pt x="2127885" y="5257800"/>
                  </a:lnTo>
                  <a:lnTo>
                    <a:pt x="2127885" y="0"/>
                  </a:lnTo>
                  <a:close/>
                </a:path>
              </a:pathLst>
            </a:custGeom>
            <a:solidFill>
              <a:srgbClr val="4470C4"/>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61" name="Google Shape;61;p2"/>
            <p:cNvSpPr/>
            <p:nvPr/>
          </p:nvSpPr>
          <p:spPr>
            <a:xfrm>
              <a:off x="263524" y="3682364"/>
              <a:ext cx="2125980" cy="19050"/>
            </a:xfrm>
            <a:custGeom>
              <a:rect b="b" l="l" r="r" t="t"/>
              <a:pathLst>
                <a:path extrusionOk="0" h="19050" w="2125980">
                  <a:moveTo>
                    <a:pt x="0" y="19050"/>
                  </a:moveTo>
                  <a:lnTo>
                    <a:pt x="2125980" y="19050"/>
                  </a:lnTo>
                  <a:lnTo>
                    <a:pt x="2125980" y="0"/>
                  </a:lnTo>
                  <a:lnTo>
                    <a:pt x="0" y="0"/>
                  </a:lnTo>
                  <a:lnTo>
                    <a:pt x="0" y="19050"/>
                  </a:lnTo>
                  <a:close/>
                </a:path>
              </a:pathLst>
            </a:custGeom>
            <a:solidFill>
              <a:srgbClr val="FFFFFF"/>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sp>
        <p:nvSpPr>
          <p:cNvPr id="62" name="Google Shape;62;p2"/>
          <p:cNvSpPr/>
          <p:nvPr/>
        </p:nvSpPr>
        <p:spPr>
          <a:xfrm>
            <a:off x="3203456" y="1447800"/>
            <a:ext cx="825500" cy="952500"/>
          </a:xfrm>
          <a:custGeom>
            <a:rect b="b" l="l" r="r" t="t"/>
            <a:pathLst>
              <a:path extrusionOk="0" h="952500" w="1016000">
                <a:moveTo>
                  <a:pt x="1016000" y="0"/>
                </a:moveTo>
                <a:lnTo>
                  <a:pt x="0" y="952500"/>
                </a:lnTo>
              </a:path>
            </a:pathLst>
          </a:custGeom>
          <a:noFill/>
          <a:ln cap="flat" cmpd="sng" w="9525">
            <a:solidFill>
              <a:srgbClr val="4470C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63" name="Google Shape;63;p2"/>
          <p:cNvPicPr preferRelativeResize="0"/>
          <p:nvPr/>
        </p:nvPicPr>
        <p:blipFill rotWithShape="1">
          <a:blip r:embed="rId3">
            <a:alphaModFix/>
          </a:blip>
          <a:srcRect b="0" l="0" r="0" t="0"/>
          <a:stretch/>
        </p:blipFill>
        <p:spPr>
          <a:xfrm>
            <a:off x="5706784" y="3973829"/>
            <a:ext cx="1866146" cy="2086610"/>
          </a:xfrm>
          <a:prstGeom prst="rect">
            <a:avLst/>
          </a:prstGeom>
          <a:noFill/>
          <a:ln>
            <a:noFill/>
          </a:ln>
        </p:spPr>
      </p:pic>
      <p:pic>
        <p:nvPicPr>
          <p:cNvPr id="64" name="Google Shape;64;p2"/>
          <p:cNvPicPr preferRelativeResize="0"/>
          <p:nvPr/>
        </p:nvPicPr>
        <p:blipFill rotWithShape="1">
          <a:blip r:embed="rId4">
            <a:alphaModFix/>
          </a:blip>
          <a:srcRect b="0" l="0" r="0" t="0"/>
          <a:stretch/>
        </p:blipFill>
        <p:spPr>
          <a:xfrm>
            <a:off x="7543523" y="3960494"/>
            <a:ext cx="2072004" cy="2086610"/>
          </a:xfrm>
          <a:prstGeom prst="rect">
            <a:avLst/>
          </a:prstGeom>
          <a:noFill/>
          <a:ln>
            <a:noFill/>
          </a:ln>
        </p:spPr>
      </p:pic>
      <p:pic>
        <p:nvPicPr>
          <p:cNvPr id="65" name="Google Shape;65;p2"/>
          <p:cNvPicPr preferRelativeResize="0"/>
          <p:nvPr/>
        </p:nvPicPr>
        <p:blipFill rotWithShape="1">
          <a:blip r:embed="rId5">
            <a:alphaModFix/>
          </a:blip>
          <a:srcRect b="0" l="0" r="0" t="0"/>
          <a:stretch/>
        </p:blipFill>
        <p:spPr>
          <a:xfrm>
            <a:off x="2000805" y="3940809"/>
            <a:ext cx="1964174" cy="2068195"/>
          </a:xfrm>
          <a:prstGeom prst="rect">
            <a:avLst/>
          </a:prstGeom>
          <a:noFill/>
          <a:ln>
            <a:noFill/>
          </a:ln>
        </p:spPr>
      </p:pic>
      <p:sp>
        <p:nvSpPr>
          <p:cNvPr id="66" name="Google Shape;66;p2"/>
          <p:cNvSpPr txBox="1"/>
          <p:nvPr>
            <p:ph type="title"/>
          </p:nvPr>
        </p:nvSpPr>
        <p:spPr>
          <a:xfrm>
            <a:off x="4191000" y="533400"/>
            <a:ext cx="3253502" cy="1009892"/>
          </a:xfrm>
          <a:prstGeom prst="rect">
            <a:avLst/>
          </a:prstGeom>
          <a:noFill/>
          <a:ln>
            <a:noFill/>
          </a:ln>
        </p:spPr>
        <p:txBody>
          <a:bodyPr anchorCtr="0" anchor="t" bIns="0" lIns="0" spcFirstLastPara="1" rIns="0" wrap="square" tIns="12050">
            <a:spAutoFit/>
          </a:bodyPr>
          <a:lstStyle/>
          <a:p>
            <a:pPr indent="0" lvl="0" marL="0" marR="1905" rtl="0" algn="ctr">
              <a:lnSpc>
                <a:spcPct val="100000"/>
              </a:lnSpc>
              <a:spcBef>
                <a:spcPts val="0"/>
              </a:spcBef>
              <a:spcAft>
                <a:spcPts val="0"/>
              </a:spcAft>
              <a:buNone/>
            </a:pPr>
            <a:r>
              <a:rPr b="1" lang="en-US" sz="3200">
                <a:solidFill>
                  <a:schemeClr val="accent1"/>
                </a:solidFill>
                <a:latin typeface="Calibri"/>
                <a:ea typeface="Calibri"/>
                <a:cs typeface="Calibri"/>
                <a:sym typeface="Calibri"/>
              </a:rPr>
              <a:t>SHED</a:t>
            </a:r>
            <a:endParaRPr sz="3200">
              <a:solidFill>
                <a:schemeClr val="accent1"/>
              </a:solidFill>
              <a:latin typeface="Calibri"/>
              <a:ea typeface="Calibri"/>
              <a:cs typeface="Calibri"/>
              <a:sym typeface="Calibri"/>
            </a:endParaRPr>
          </a:p>
          <a:p>
            <a:pPr indent="0" lvl="0" marL="0" rtl="0" algn="ctr">
              <a:lnSpc>
                <a:spcPct val="100000"/>
              </a:lnSpc>
              <a:spcBef>
                <a:spcPts val="65"/>
              </a:spcBef>
              <a:spcAft>
                <a:spcPts val="0"/>
              </a:spcAft>
              <a:buNone/>
            </a:pPr>
            <a:r>
              <a:rPr b="1" lang="en-US" sz="1600" cap="small">
                <a:solidFill>
                  <a:schemeClr val="accent1"/>
                </a:solidFill>
                <a:latin typeface="Calibri"/>
                <a:ea typeface="Calibri"/>
                <a:cs typeface="Calibri"/>
                <a:sym typeface="Calibri"/>
              </a:rPr>
              <a:t>(Society for Health and Educational Development)</a:t>
            </a:r>
            <a:endParaRPr sz="1600">
              <a:solidFill>
                <a:schemeClr val="accent1"/>
              </a:solidFill>
              <a:latin typeface="Calibri"/>
              <a:ea typeface="Calibri"/>
              <a:cs typeface="Calibri"/>
              <a:sym typeface="Calibri"/>
            </a:endParaRPr>
          </a:p>
        </p:txBody>
      </p:sp>
      <p:sp>
        <p:nvSpPr>
          <p:cNvPr id="67" name="Google Shape;67;p2"/>
          <p:cNvSpPr txBox="1"/>
          <p:nvPr/>
        </p:nvSpPr>
        <p:spPr>
          <a:xfrm>
            <a:off x="210502" y="793750"/>
            <a:ext cx="1728907" cy="3064942"/>
          </a:xfrm>
          <a:prstGeom prst="rect">
            <a:avLst/>
          </a:prstGeom>
          <a:solidFill>
            <a:srgbClr val="4470C4"/>
          </a:solid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00000"/>
              </a:lnSpc>
              <a:spcBef>
                <a:spcPts val="0"/>
              </a:spcBef>
              <a:spcAft>
                <a:spcPts val="0"/>
              </a:spcAft>
              <a:buNone/>
            </a:pPr>
            <a:r>
              <a:t/>
            </a:r>
            <a:endParaRPr sz="2000">
              <a:latin typeface="Times New Roman"/>
              <a:ea typeface="Times New Roman"/>
              <a:cs typeface="Times New Roman"/>
              <a:sym typeface="Times New Roman"/>
            </a:endParaRPr>
          </a:p>
          <a:p>
            <a:pPr indent="0" lvl="0" marL="0" rtl="0" algn="l">
              <a:lnSpc>
                <a:spcPct val="100000"/>
              </a:lnSpc>
              <a:spcBef>
                <a:spcPts val="755"/>
              </a:spcBef>
              <a:spcAft>
                <a:spcPts val="0"/>
              </a:spcAft>
              <a:buNone/>
            </a:pPr>
            <a:r>
              <a:t/>
            </a:r>
            <a:endParaRPr sz="2000">
              <a:latin typeface="Times New Roman"/>
              <a:ea typeface="Times New Roman"/>
              <a:cs typeface="Times New Roman"/>
              <a:sym typeface="Times New Roman"/>
            </a:endParaRPr>
          </a:p>
          <a:p>
            <a:pPr indent="-70485" lvl="0" marL="643255" marR="746760" rtl="0" algn="ctr">
              <a:lnSpc>
                <a:spcPct val="257500"/>
              </a:lnSpc>
              <a:spcBef>
                <a:spcPts val="5"/>
              </a:spcBef>
              <a:spcAft>
                <a:spcPts val="0"/>
              </a:spcAft>
              <a:buNone/>
            </a:pPr>
            <a:r>
              <a:rPr lang="en-US" sz="800">
                <a:solidFill>
                  <a:srgbClr val="FFFFFF"/>
                </a:solidFill>
                <a:latin typeface="Arial"/>
                <a:ea typeface="Arial"/>
                <a:cs typeface="Arial"/>
                <a:sym typeface="Arial"/>
              </a:rPr>
              <a:t>WHAT </a:t>
            </a:r>
            <a:endParaRPr/>
          </a:p>
          <a:p>
            <a:pPr indent="-70485" lvl="0" marL="643255" marR="746760" rtl="0" algn="ctr">
              <a:lnSpc>
                <a:spcPct val="257500"/>
              </a:lnSpc>
              <a:spcBef>
                <a:spcPts val="5"/>
              </a:spcBef>
              <a:spcAft>
                <a:spcPts val="0"/>
              </a:spcAft>
              <a:buNone/>
            </a:pPr>
            <a:r>
              <a:rPr lang="en-US" sz="800">
                <a:solidFill>
                  <a:srgbClr val="FFFFFF"/>
                </a:solidFill>
                <a:latin typeface="Arial"/>
                <a:ea typeface="Arial"/>
                <a:cs typeface="Arial"/>
                <a:sym typeface="Arial"/>
              </a:rPr>
              <a:t>IS SHED?</a:t>
            </a:r>
            <a:endParaRPr sz="800">
              <a:latin typeface="Arial"/>
              <a:ea typeface="Arial"/>
              <a:cs typeface="Arial"/>
              <a:sym typeface="Arial"/>
            </a:endParaRPr>
          </a:p>
        </p:txBody>
      </p:sp>
      <p:sp>
        <p:nvSpPr>
          <p:cNvPr id="68" name="Google Shape;68;p2"/>
          <p:cNvSpPr txBox="1"/>
          <p:nvPr/>
        </p:nvSpPr>
        <p:spPr>
          <a:xfrm>
            <a:off x="2466518" y="2695874"/>
            <a:ext cx="1524000" cy="1106713"/>
          </a:xfrm>
          <a:prstGeom prst="rect">
            <a:avLst/>
          </a:prstGeom>
          <a:noFill/>
          <a:ln>
            <a:noFill/>
          </a:ln>
        </p:spPr>
        <p:txBody>
          <a:bodyPr anchorCtr="0" anchor="t" bIns="0" lIns="0" spcFirstLastPara="1" rIns="0" wrap="square" tIns="16500">
            <a:spAutoFit/>
          </a:bodyPr>
          <a:lstStyle/>
          <a:p>
            <a:pPr indent="0" lvl="0" marL="12065" marR="5080" rtl="0" algn="ctr">
              <a:lnSpc>
                <a:spcPct val="100000"/>
              </a:lnSpc>
              <a:spcBef>
                <a:spcPts val="0"/>
              </a:spcBef>
              <a:spcAft>
                <a:spcPts val="0"/>
              </a:spcAft>
              <a:buNone/>
            </a:pPr>
            <a:r>
              <a:rPr i="1" lang="en-US" sz="1400" cap="small">
                <a:latin typeface="Calibri"/>
                <a:ea typeface="Calibri"/>
                <a:cs typeface="Calibri"/>
                <a:sym typeface="Calibri"/>
              </a:rPr>
              <a:t>Integrated school</a:t>
            </a:r>
            <a:endParaRPr/>
          </a:p>
          <a:p>
            <a:pPr indent="0" lvl="0" marL="12065" marR="5080" rtl="0" algn="ctr">
              <a:lnSpc>
                <a:spcPct val="100000"/>
              </a:lnSpc>
              <a:spcBef>
                <a:spcPts val="90"/>
              </a:spcBef>
              <a:spcAft>
                <a:spcPts val="0"/>
              </a:spcAft>
              <a:buNone/>
            </a:pPr>
            <a:r>
              <a:rPr i="1" lang="en-US" sz="1400" cap="small">
                <a:latin typeface="Calibri"/>
                <a:ea typeface="Calibri"/>
                <a:cs typeface="Calibri"/>
                <a:sym typeface="Calibri"/>
              </a:rPr>
              <a:t>Facility for underprivileged children with special needs</a:t>
            </a:r>
            <a:endParaRPr sz="1400">
              <a:latin typeface="Calibri"/>
              <a:ea typeface="Calibri"/>
              <a:cs typeface="Calibri"/>
              <a:sym typeface="Calibri"/>
            </a:endParaRPr>
          </a:p>
        </p:txBody>
      </p:sp>
      <p:sp>
        <p:nvSpPr>
          <p:cNvPr id="69" name="Google Shape;69;p2"/>
          <p:cNvSpPr txBox="1"/>
          <p:nvPr/>
        </p:nvSpPr>
        <p:spPr>
          <a:xfrm>
            <a:off x="4381606" y="2757108"/>
            <a:ext cx="952937" cy="1101584"/>
          </a:xfrm>
          <a:prstGeom prst="rect">
            <a:avLst/>
          </a:prstGeom>
          <a:noFill/>
          <a:ln>
            <a:noFill/>
          </a:ln>
        </p:spPr>
        <p:txBody>
          <a:bodyPr anchorCtr="0" anchor="t" bIns="0" lIns="0" spcFirstLastPara="1" rIns="0" wrap="square" tIns="11425">
            <a:spAutoFit/>
          </a:bodyPr>
          <a:lstStyle/>
          <a:p>
            <a:pPr indent="0" lvl="0" marL="12065" marR="5080" rtl="0" algn="ctr">
              <a:lnSpc>
                <a:spcPct val="100000"/>
              </a:lnSpc>
              <a:spcBef>
                <a:spcPts val="0"/>
              </a:spcBef>
              <a:spcAft>
                <a:spcPts val="0"/>
              </a:spcAft>
              <a:buNone/>
            </a:pPr>
            <a:r>
              <a:rPr i="1" lang="en-US" sz="1400" cap="small">
                <a:latin typeface="Calibri"/>
                <a:ea typeface="Calibri"/>
                <a:cs typeface="Calibri"/>
                <a:sym typeface="Calibri"/>
              </a:rPr>
              <a:t>Boarding</a:t>
            </a:r>
            <a:endParaRPr i="1" sz="1400" cap="small">
              <a:latin typeface="Calibri"/>
              <a:ea typeface="Calibri"/>
              <a:cs typeface="Calibri"/>
              <a:sym typeface="Calibri"/>
            </a:endParaRPr>
          </a:p>
          <a:p>
            <a:pPr indent="0" lvl="0" marL="12065" marR="5080" rtl="0" algn="ctr">
              <a:lnSpc>
                <a:spcPct val="100000"/>
              </a:lnSpc>
              <a:spcBef>
                <a:spcPts val="90"/>
              </a:spcBef>
              <a:spcAft>
                <a:spcPts val="0"/>
              </a:spcAft>
              <a:buNone/>
            </a:pPr>
            <a:r>
              <a:rPr i="1" lang="en-US" sz="1400" cap="small">
                <a:latin typeface="Calibri"/>
                <a:ea typeface="Calibri"/>
                <a:cs typeface="Calibri"/>
                <a:sym typeface="Calibri"/>
              </a:rPr>
              <a:t>Facility for Children with disabilities</a:t>
            </a:r>
            <a:endParaRPr sz="1400">
              <a:latin typeface="Calibri"/>
              <a:ea typeface="Calibri"/>
              <a:cs typeface="Calibri"/>
              <a:sym typeface="Calibri"/>
            </a:endParaRPr>
          </a:p>
        </p:txBody>
      </p:sp>
      <p:sp>
        <p:nvSpPr>
          <p:cNvPr id="70" name="Google Shape;70;p2"/>
          <p:cNvSpPr txBox="1"/>
          <p:nvPr/>
        </p:nvSpPr>
        <p:spPr>
          <a:xfrm>
            <a:off x="5648090" y="2820029"/>
            <a:ext cx="1549335" cy="950260"/>
          </a:xfrm>
          <a:prstGeom prst="rect">
            <a:avLst/>
          </a:prstGeom>
          <a:noFill/>
          <a:ln>
            <a:noFill/>
          </a:ln>
        </p:spPr>
        <p:txBody>
          <a:bodyPr anchorCtr="0" anchor="t" bIns="0" lIns="0" spcFirstLastPara="1" rIns="0" wrap="square" tIns="11425">
            <a:spAutoFit/>
          </a:bodyPr>
          <a:lstStyle/>
          <a:p>
            <a:pPr indent="635" lvl="0" marL="12065" marR="5080" rtl="0" algn="ctr">
              <a:lnSpc>
                <a:spcPct val="100000"/>
              </a:lnSpc>
              <a:spcBef>
                <a:spcPts val="0"/>
              </a:spcBef>
              <a:spcAft>
                <a:spcPts val="0"/>
              </a:spcAft>
              <a:buNone/>
            </a:pPr>
            <a:r>
              <a:rPr i="1" lang="en-US" sz="1400" cap="small">
                <a:latin typeface="Calibri"/>
                <a:ea typeface="Calibri"/>
                <a:cs typeface="Calibri"/>
                <a:sym typeface="Calibri"/>
              </a:rPr>
              <a:t>Day scholar and evening Students</a:t>
            </a:r>
            <a:r>
              <a:rPr lang="en-US" sz="1400" cap="small">
                <a:latin typeface="Calibri"/>
                <a:ea typeface="Calibri"/>
                <a:cs typeface="Calibri"/>
                <a:sym typeface="Calibri"/>
              </a:rPr>
              <a:t> </a:t>
            </a:r>
            <a:r>
              <a:rPr i="1" lang="en-US" sz="1100">
                <a:latin typeface="Calibri"/>
                <a:ea typeface="Calibri"/>
                <a:cs typeface="Calibri"/>
                <a:sym typeface="Calibri"/>
              </a:rPr>
              <a:t>FROM NEARBY LOCALITIES </a:t>
            </a:r>
            <a:br>
              <a:rPr i="1" lang="en-US" sz="1100">
                <a:latin typeface="Calibri"/>
                <a:ea typeface="Calibri"/>
                <a:cs typeface="Calibri"/>
                <a:sym typeface="Calibri"/>
              </a:rPr>
            </a:br>
            <a:r>
              <a:rPr i="1" lang="en-US" sz="1100">
                <a:latin typeface="Calibri"/>
                <a:ea typeface="Calibri"/>
                <a:cs typeface="Calibri"/>
                <a:sym typeface="Calibri"/>
              </a:rPr>
              <a:t>(WITH OR WITHOUT DISABILITIES)</a:t>
            </a:r>
            <a:endParaRPr sz="1100">
              <a:latin typeface="Calibri"/>
              <a:ea typeface="Calibri"/>
              <a:cs typeface="Calibri"/>
              <a:sym typeface="Calibri"/>
            </a:endParaRPr>
          </a:p>
        </p:txBody>
      </p:sp>
      <p:sp>
        <p:nvSpPr>
          <p:cNvPr id="71" name="Google Shape;71;p2"/>
          <p:cNvSpPr txBox="1"/>
          <p:nvPr/>
        </p:nvSpPr>
        <p:spPr>
          <a:xfrm>
            <a:off x="7529346" y="2821154"/>
            <a:ext cx="1643611" cy="657872"/>
          </a:xfrm>
          <a:prstGeom prst="rect">
            <a:avLst/>
          </a:prstGeom>
          <a:noFill/>
          <a:ln>
            <a:noFill/>
          </a:ln>
        </p:spPr>
        <p:txBody>
          <a:bodyPr anchorCtr="0" anchor="t" bIns="0" lIns="0" spcFirstLastPara="1" rIns="0" wrap="square" tIns="11425">
            <a:spAutoFit/>
          </a:bodyPr>
          <a:lstStyle/>
          <a:p>
            <a:pPr indent="0" lvl="0" marL="12700" marR="5080" rtl="0" algn="l">
              <a:lnSpc>
                <a:spcPct val="100000"/>
              </a:lnSpc>
              <a:spcBef>
                <a:spcPts val="0"/>
              </a:spcBef>
              <a:spcAft>
                <a:spcPts val="0"/>
              </a:spcAft>
              <a:buNone/>
            </a:pPr>
            <a:r>
              <a:rPr i="1" lang="en-US" sz="1400" cap="small">
                <a:latin typeface="Calibri"/>
                <a:ea typeface="Calibri"/>
                <a:cs typeface="Calibri"/>
                <a:sym typeface="Calibri"/>
              </a:rPr>
              <a:t>Vocational and Teacher Training, Community Outreach</a:t>
            </a:r>
            <a:endParaRPr sz="1400">
              <a:latin typeface="Calibri"/>
              <a:ea typeface="Calibri"/>
              <a:cs typeface="Calibri"/>
              <a:sym typeface="Calibri"/>
            </a:endParaRPr>
          </a:p>
        </p:txBody>
      </p:sp>
      <p:sp>
        <p:nvSpPr>
          <p:cNvPr id="72" name="Google Shape;72;p2"/>
          <p:cNvSpPr/>
          <p:nvPr/>
        </p:nvSpPr>
        <p:spPr>
          <a:xfrm>
            <a:off x="7010042" y="1524000"/>
            <a:ext cx="825500" cy="952500"/>
          </a:xfrm>
          <a:custGeom>
            <a:rect b="b" l="l" r="r" t="t"/>
            <a:pathLst>
              <a:path extrusionOk="0" h="952500" w="1016000">
                <a:moveTo>
                  <a:pt x="1016000" y="952500"/>
                </a:moveTo>
                <a:lnTo>
                  <a:pt x="0" y="0"/>
                </a:lnTo>
              </a:path>
            </a:pathLst>
          </a:custGeom>
          <a:noFill/>
          <a:ln cap="flat" cmpd="sng" w="9525">
            <a:solidFill>
              <a:srgbClr val="4470C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73" name="Google Shape;73;p2"/>
          <p:cNvSpPr/>
          <p:nvPr/>
        </p:nvSpPr>
        <p:spPr>
          <a:xfrm>
            <a:off x="4813181" y="1600200"/>
            <a:ext cx="250746" cy="944244"/>
          </a:xfrm>
          <a:custGeom>
            <a:rect b="b" l="l" r="r" t="t"/>
            <a:pathLst>
              <a:path extrusionOk="0" h="944244" w="308610">
                <a:moveTo>
                  <a:pt x="308610" y="0"/>
                </a:moveTo>
                <a:lnTo>
                  <a:pt x="0" y="944245"/>
                </a:lnTo>
              </a:path>
            </a:pathLst>
          </a:custGeom>
          <a:noFill/>
          <a:ln cap="flat" cmpd="sng" w="9525">
            <a:solidFill>
              <a:srgbClr val="4470C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74" name="Google Shape;74;p2"/>
          <p:cNvPicPr preferRelativeResize="0"/>
          <p:nvPr/>
        </p:nvPicPr>
        <p:blipFill rotWithShape="1">
          <a:blip r:embed="rId6">
            <a:alphaModFix/>
          </a:blip>
          <a:srcRect b="0" l="0" r="0" t="0"/>
          <a:stretch/>
        </p:blipFill>
        <p:spPr>
          <a:xfrm>
            <a:off x="3991066" y="3962400"/>
            <a:ext cx="1723934" cy="2057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 name="Shape 78"/>
        <p:cNvGrpSpPr/>
        <p:nvPr/>
      </p:nvGrpSpPr>
      <p:grpSpPr>
        <a:xfrm>
          <a:off x="0" y="0"/>
          <a:ext cx="0" cy="0"/>
          <a:chOff x="0" y="0"/>
          <a:chExt cx="0" cy="0"/>
        </a:xfrm>
      </p:grpSpPr>
      <p:sp>
        <p:nvSpPr>
          <p:cNvPr id="79" name="Google Shape;79;p3"/>
          <p:cNvSpPr txBox="1"/>
          <p:nvPr>
            <p:ph type="title"/>
          </p:nvPr>
        </p:nvSpPr>
        <p:spPr>
          <a:xfrm>
            <a:off x="4953000" y="533400"/>
            <a:ext cx="4301400" cy="5670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chemeClr val="accent1"/>
                </a:solidFill>
              </a:rPr>
              <a:t>MISSION AND VISION</a:t>
            </a:r>
            <a:endParaRPr sz="3600">
              <a:solidFill>
                <a:schemeClr val="accent1"/>
              </a:solidFill>
            </a:endParaRPr>
          </a:p>
        </p:txBody>
      </p:sp>
      <p:sp>
        <p:nvSpPr>
          <p:cNvPr id="80" name="Google Shape;80;p3"/>
          <p:cNvSpPr txBox="1"/>
          <p:nvPr/>
        </p:nvSpPr>
        <p:spPr>
          <a:xfrm>
            <a:off x="4495800" y="1295400"/>
            <a:ext cx="5297700" cy="4422600"/>
          </a:xfrm>
          <a:prstGeom prst="rect">
            <a:avLst/>
          </a:prstGeom>
          <a:noFill/>
          <a:ln>
            <a:noFill/>
          </a:ln>
        </p:spPr>
        <p:txBody>
          <a:bodyPr anchorCtr="0" anchor="t" bIns="0" lIns="0" spcFirstLastPara="1" rIns="0" wrap="square" tIns="104775">
            <a:spAutoFit/>
          </a:bodyPr>
          <a:lstStyle/>
          <a:p>
            <a:pPr indent="-137160" lvl="0" marL="149860" rtl="0" algn="l">
              <a:lnSpc>
                <a:spcPct val="100000"/>
              </a:lnSpc>
              <a:spcBef>
                <a:spcPts val="0"/>
              </a:spcBef>
              <a:spcAft>
                <a:spcPts val="0"/>
              </a:spcAft>
              <a:buSzPts val="1600"/>
              <a:buFont typeface="Arial"/>
              <a:buChar char="•"/>
            </a:pPr>
            <a:r>
              <a:rPr lang="en-US" sz="1600">
                <a:latin typeface="Calibri"/>
                <a:ea typeface="Calibri"/>
                <a:cs typeface="Calibri"/>
                <a:sym typeface="Calibri"/>
              </a:rPr>
              <a:t>Founded by in 2007, </a:t>
            </a:r>
            <a:r>
              <a:rPr lang="en-US" sz="1600"/>
              <a:t>SHED  is </a:t>
            </a:r>
            <a:r>
              <a:rPr lang="en-US" sz="1600">
                <a:latin typeface="Calibri"/>
                <a:ea typeface="Calibri"/>
                <a:cs typeface="Calibri"/>
                <a:sym typeface="Calibri"/>
              </a:rPr>
              <a:t>currently run by Mr. Hiranya Saikia.</a:t>
            </a:r>
            <a:endParaRPr/>
          </a:p>
          <a:p>
            <a:pPr indent="-137160" lvl="0" marL="149860" rtl="0" algn="l">
              <a:lnSpc>
                <a:spcPct val="100000"/>
              </a:lnSpc>
              <a:spcBef>
                <a:spcPts val="825"/>
              </a:spcBef>
              <a:spcAft>
                <a:spcPts val="0"/>
              </a:spcAft>
              <a:buSzPts val="1600"/>
              <a:buFont typeface="Arial"/>
              <a:buChar char="•"/>
            </a:pPr>
            <a:r>
              <a:rPr lang="en-US" sz="1600">
                <a:latin typeface="Calibri"/>
                <a:ea typeface="Calibri"/>
                <a:cs typeface="Calibri"/>
                <a:sym typeface="Calibri"/>
              </a:rPr>
              <a:t>The school aims to provide a </a:t>
            </a:r>
            <a:r>
              <a:rPr lang="en-US" sz="1600">
                <a:latin typeface="Calibri"/>
                <a:ea typeface="Calibri"/>
                <a:cs typeface="Calibri"/>
                <a:sym typeface="Calibri"/>
              </a:rPr>
              <a:t>integrated a</a:t>
            </a:r>
            <a:r>
              <a:rPr lang="en-US" sz="1600">
                <a:latin typeface="Calibri"/>
                <a:ea typeface="Calibri"/>
                <a:cs typeface="Calibri"/>
                <a:sym typeface="Calibri"/>
              </a:rPr>
              <a:t>nd positive learning environment for children with disabilities. It offers:</a:t>
            </a:r>
            <a:endParaRPr sz="1600">
              <a:latin typeface="Calibri"/>
              <a:ea typeface="Calibri"/>
              <a:cs typeface="Calibri"/>
              <a:sym typeface="Calibri"/>
            </a:endParaRPr>
          </a:p>
          <a:p>
            <a:pPr indent="0" lvl="0" marL="12065" marR="1600200" rtl="0" algn="l">
              <a:lnSpc>
                <a:spcPct val="116875"/>
              </a:lnSpc>
              <a:spcBef>
                <a:spcPts val="969"/>
              </a:spcBef>
              <a:spcAft>
                <a:spcPts val="0"/>
              </a:spcAft>
              <a:buNone/>
            </a:pPr>
            <a:r>
              <a:t/>
            </a:r>
            <a:endParaRPr sz="1600">
              <a:latin typeface="Calibri"/>
              <a:ea typeface="Calibri"/>
              <a:cs typeface="Calibri"/>
              <a:sym typeface="Calibri"/>
            </a:endParaRPr>
          </a:p>
          <a:p>
            <a:pPr indent="-285750" lvl="6" marL="285750" rtl="0" algn="l">
              <a:spcBef>
                <a:spcPts val="0"/>
              </a:spcBef>
              <a:spcAft>
                <a:spcPts val="0"/>
              </a:spcAft>
              <a:buSzPts val="1600"/>
              <a:buFont typeface="Noto Sans Symbols"/>
              <a:buChar char="❖"/>
            </a:pPr>
            <a:r>
              <a:rPr b="1" lang="en-US" sz="1600">
                <a:latin typeface="Calibri"/>
                <a:ea typeface="Calibri"/>
                <a:cs typeface="Calibri"/>
                <a:sym typeface="Calibri"/>
              </a:rPr>
              <a:t>Boarding Facilities</a:t>
            </a:r>
            <a:r>
              <a:rPr lang="en-US" sz="1600">
                <a:latin typeface="Calibri"/>
                <a:ea typeface="Calibri"/>
                <a:cs typeface="Calibri"/>
                <a:sym typeface="Calibri"/>
              </a:rPr>
              <a:t>: For children with special needs/disabilities.</a:t>
            </a:r>
            <a:endParaRPr/>
          </a:p>
          <a:p>
            <a:pPr indent="-285750" lvl="1" marL="285750" rtl="0" algn="l">
              <a:spcBef>
                <a:spcPts val="0"/>
              </a:spcBef>
              <a:spcAft>
                <a:spcPts val="0"/>
              </a:spcAft>
              <a:buSzPts val="1600"/>
              <a:buFont typeface="Noto Sans Symbols"/>
              <a:buChar char="❖"/>
            </a:pPr>
            <a:r>
              <a:rPr b="1" lang="en-US" sz="1600">
                <a:latin typeface="Calibri"/>
                <a:ea typeface="Calibri"/>
                <a:cs typeface="Calibri"/>
                <a:sym typeface="Calibri"/>
              </a:rPr>
              <a:t>Day Scholars and Evening Students</a:t>
            </a:r>
            <a:r>
              <a:rPr lang="en-US" sz="1600">
                <a:latin typeface="Calibri"/>
                <a:ea typeface="Calibri"/>
                <a:cs typeface="Calibri"/>
                <a:sym typeface="Calibri"/>
              </a:rPr>
              <a:t>: </a:t>
            </a:r>
            <a:r>
              <a:rPr lang="en-US" sz="1600">
                <a:latin typeface="Calibri"/>
                <a:ea typeface="Calibri"/>
                <a:cs typeface="Calibri"/>
                <a:sym typeface="Calibri"/>
              </a:rPr>
              <a:t>Students from nearby localities and govt. schools thereby p</a:t>
            </a:r>
            <a:r>
              <a:rPr lang="en-US" sz="1600">
                <a:latin typeface="Calibri"/>
                <a:ea typeface="Calibri"/>
                <a:cs typeface="Calibri"/>
                <a:sym typeface="Calibri"/>
              </a:rPr>
              <a:t>romoting interactions between children with and without disabilities to help them become more productive citizens.</a:t>
            </a:r>
            <a:endParaRPr/>
          </a:p>
          <a:p>
            <a:pPr indent="-285750" lvl="1" marL="285750" rtl="0" algn="l">
              <a:spcBef>
                <a:spcPts val="0"/>
              </a:spcBef>
              <a:spcAft>
                <a:spcPts val="0"/>
              </a:spcAft>
              <a:buSzPts val="1600"/>
              <a:buFont typeface="Noto Sans Symbols"/>
              <a:buChar char="❖"/>
            </a:pPr>
            <a:r>
              <a:rPr b="1" lang="en-US" sz="1600">
                <a:latin typeface="Calibri"/>
                <a:ea typeface="Calibri"/>
                <a:cs typeface="Calibri"/>
                <a:sym typeface="Calibri"/>
              </a:rPr>
              <a:t>Dedicated Team</a:t>
            </a:r>
            <a:r>
              <a:rPr lang="en-US" sz="1600">
                <a:latin typeface="Calibri"/>
                <a:ea typeface="Calibri"/>
                <a:cs typeface="Calibri"/>
                <a:sym typeface="Calibri"/>
              </a:rPr>
              <a:t>: Special education teachers and caregivers.</a:t>
            </a:r>
            <a:endParaRPr/>
          </a:p>
          <a:p>
            <a:pPr indent="-285750" lvl="1" marL="285750" rtl="0" algn="l">
              <a:spcBef>
                <a:spcPts val="0"/>
              </a:spcBef>
              <a:spcAft>
                <a:spcPts val="0"/>
              </a:spcAft>
              <a:buSzPts val="1600"/>
              <a:buFont typeface="Noto Sans Symbols"/>
              <a:buChar char="❖"/>
            </a:pPr>
            <a:r>
              <a:rPr b="1" lang="en-US" sz="1600">
                <a:latin typeface="Calibri"/>
                <a:ea typeface="Calibri"/>
                <a:cs typeface="Calibri"/>
                <a:sym typeface="Calibri"/>
              </a:rPr>
              <a:t>Programs</a:t>
            </a:r>
            <a:r>
              <a:rPr lang="en-US" sz="1600">
                <a:latin typeface="Calibri"/>
                <a:ea typeface="Calibri"/>
                <a:cs typeface="Calibri"/>
                <a:sym typeface="Calibri"/>
              </a:rPr>
              <a:t>: Community outreach, vocational training for students, and partnerships with local organizations like Don Bosco University.</a:t>
            </a:r>
            <a:endParaRPr/>
          </a:p>
          <a:p>
            <a:pPr indent="-31750" lvl="0" marL="152400" rtl="0" algn="l">
              <a:lnSpc>
                <a:spcPct val="118437"/>
              </a:lnSpc>
              <a:spcBef>
                <a:spcPts val="815"/>
              </a:spcBef>
              <a:spcAft>
                <a:spcPts val="0"/>
              </a:spcAft>
              <a:buSzPts val="1700"/>
              <a:buFont typeface="Arial"/>
              <a:buNone/>
            </a:pPr>
            <a:r>
              <a:t/>
            </a:r>
            <a:endParaRPr sz="1600">
              <a:latin typeface="Calibri"/>
              <a:ea typeface="Calibri"/>
              <a:cs typeface="Calibri"/>
              <a:sym typeface="Calibri"/>
            </a:endParaRPr>
          </a:p>
        </p:txBody>
      </p:sp>
      <p:grpSp>
        <p:nvGrpSpPr>
          <p:cNvPr id="81" name="Google Shape;81;p3"/>
          <p:cNvGrpSpPr/>
          <p:nvPr/>
        </p:nvGrpSpPr>
        <p:grpSpPr>
          <a:xfrm>
            <a:off x="654725" y="857885"/>
            <a:ext cx="2878931" cy="3001010"/>
            <a:chOff x="805815" y="857885"/>
            <a:chExt cx="3543300" cy="3001010"/>
          </a:xfrm>
        </p:grpSpPr>
        <p:sp>
          <p:nvSpPr>
            <p:cNvPr id="82" name="Google Shape;82;p3"/>
            <p:cNvSpPr/>
            <p:nvPr/>
          </p:nvSpPr>
          <p:spPr>
            <a:xfrm>
              <a:off x="2096134" y="1477645"/>
              <a:ext cx="0" cy="685800"/>
            </a:xfrm>
            <a:custGeom>
              <a:rect b="b" l="l" r="r" t="t"/>
              <a:pathLst>
                <a:path extrusionOk="0" h="685800" w="120000">
                  <a:moveTo>
                    <a:pt x="0" y="685800"/>
                  </a:moveTo>
                  <a:lnTo>
                    <a:pt x="0" y="0"/>
                  </a:lnTo>
                </a:path>
              </a:pathLst>
            </a:custGeom>
            <a:noFill/>
            <a:ln cap="flat" cmpd="sng" w="19050">
              <a:solidFill>
                <a:srgbClr val="4470C4"/>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83" name="Google Shape;83;p3"/>
            <p:cNvPicPr preferRelativeResize="0"/>
            <p:nvPr/>
          </p:nvPicPr>
          <p:blipFill rotWithShape="1">
            <a:blip r:embed="rId3">
              <a:alphaModFix/>
            </a:blip>
            <a:srcRect b="0" l="0" r="0" t="0"/>
            <a:stretch/>
          </p:blipFill>
          <p:spPr>
            <a:xfrm>
              <a:off x="805815" y="857885"/>
              <a:ext cx="3543300" cy="3001010"/>
            </a:xfrm>
            <a:prstGeom prst="rect">
              <a:avLst/>
            </a:prstGeom>
            <a:noFill/>
            <a:ln>
              <a:noFill/>
            </a:ln>
          </p:spPr>
        </p:pic>
      </p:grpSp>
      <p:sp>
        <p:nvSpPr>
          <p:cNvPr id="84" name="Google Shape;84;p3"/>
          <p:cNvSpPr/>
          <p:nvPr/>
        </p:nvSpPr>
        <p:spPr>
          <a:xfrm>
            <a:off x="4800600" y="609600"/>
            <a:ext cx="0" cy="685800"/>
          </a:xfrm>
          <a:custGeom>
            <a:rect b="b" l="l" r="r" t="t"/>
            <a:pathLst>
              <a:path extrusionOk="0" h="685800" w="120000">
                <a:moveTo>
                  <a:pt x="0" y="685800"/>
                </a:moveTo>
                <a:lnTo>
                  <a:pt x="0" y="0"/>
                </a:lnTo>
              </a:path>
            </a:pathLst>
          </a:custGeom>
          <a:noFill/>
          <a:ln cap="flat" cmpd="sng" w="19050">
            <a:solidFill>
              <a:srgbClr val="EB7B2F"/>
            </a:solidFill>
            <a:prstDash val="solid"/>
            <a:round/>
            <a:headEnd len="sm" w="sm" type="none"/>
            <a:tailEnd len="sm" w="sm" type="none"/>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sp>
        <p:nvSpPr>
          <p:cNvPr id="85" name="Google Shape;85;p3"/>
          <p:cNvSpPr/>
          <p:nvPr/>
        </p:nvSpPr>
        <p:spPr>
          <a:xfrm>
            <a:off x="3613110" y="1220470"/>
            <a:ext cx="659884" cy="2633345"/>
          </a:xfrm>
          <a:custGeom>
            <a:rect b="b" l="l" r="r" t="t"/>
            <a:pathLst>
              <a:path extrusionOk="0" h="2633345" w="812164">
                <a:moveTo>
                  <a:pt x="812164" y="0"/>
                </a:moveTo>
                <a:lnTo>
                  <a:pt x="0" y="0"/>
                </a:lnTo>
                <a:lnTo>
                  <a:pt x="0" y="2633344"/>
                </a:lnTo>
                <a:lnTo>
                  <a:pt x="812164" y="2633344"/>
                </a:lnTo>
                <a:lnTo>
                  <a:pt x="812164" y="0"/>
                </a:lnTo>
                <a:close/>
              </a:path>
            </a:pathLst>
          </a:custGeom>
          <a:solidFill>
            <a:srgbClr val="EB7B2F">
              <a:alpha val="79607"/>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grpSp>
        <p:nvGrpSpPr>
          <p:cNvPr id="86" name="Google Shape;86;p3"/>
          <p:cNvGrpSpPr/>
          <p:nvPr/>
        </p:nvGrpSpPr>
        <p:grpSpPr>
          <a:xfrm>
            <a:off x="524708" y="3969384"/>
            <a:ext cx="3748802" cy="2237740"/>
            <a:chOff x="645794" y="3969384"/>
            <a:chExt cx="4613910" cy="2237740"/>
          </a:xfrm>
        </p:grpSpPr>
        <p:sp>
          <p:nvSpPr>
            <p:cNvPr id="87" name="Google Shape;87;p3"/>
            <p:cNvSpPr/>
            <p:nvPr/>
          </p:nvSpPr>
          <p:spPr>
            <a:xfrm>
              <a:off x="645794" y="3969384"/>
              <a:ext cx="779145" cy="2237740"/>
            </a:xfrm>
            <a:custGeom>
              <a:rect b="b" l="l" r="r" t="t"/>
              <a:pathLst>
                <a:path extrusionOk="0" h="2237740" w="779144">
                  <a:moveTo>
                    <a:pt x="779145" y="0"/>
                  </a:moveTo>
                  <a:lnTo>
                    <a:pt x="0" y="0"/>
                  </a:lnTo>
                  <a:lnTo>
                    <a:pt x="0" y="2237740"/>
                  </a:lnTo>
                  <a:lnTo>
                    <a:pt x="779145" y="2237740"/>
                  </a:lnTo>
                  <a:lnTo>
                    <a:pt x="779145" y="0"/>
                  </a:lnTo>
                  <a:close/>
                </a:path>
              </a:pathLst>
            </a:custGeom>
            <a:solidFill>
              <a:srgbClr val="9D4733">
                <a:alpha val="79607"/>
              </a:srgbClr>
            </a:solidFill>
            <a:ln>
              <a:noFill/>
            </a:ln>
          </p:spPr>
          <p:txBody>
            <a:bodyPr anchorCtr="0" anchor="t" bIns="0" lIns="0" spcFirstLastPara="1" rIns="0" wrap="square" tIns="0">
              <a:noAutofit/>
            </a:bodyPr>
            <a:lstStyle/>
            <a:p>
              <a:pPr indent="0" lvl="0" marL="0" rtl="0" algn="l">
                <a:spcBef>
                  <a:spcPts val="0"/>
                </a:spcBef>
                <a:spcAft>
                  <a:spcPts val="0"/>
                </a:spcAft>
                <a:buNone/>
              </a:pPr>
              <a:r>
                <a:t/>
              </a:r>
              <a:endParaRPr sz="1800"/>
            </a:p>
          </p:txBody>
        </p:sp>
        <p:pic>
          <p:nvPicPr>
            <p:cNvPr id="88" name="Google Shape;88;p3"/>
            <p:cNvPicPr preferRelativeResize="0"/>
            <p:nvPr/>
          </p:nvPicPr>
          <p:blipFill rotWithShape="1">
            <a:blip r:embed="rId4">
              <a:alphaModFix/>
            </a:blip>
            <a:srcRect b="0" l="0" r="0" t="0"/>
            <a:stretch/>
          </p:blipFill>
          <p:spPr>
            <a:xfrm>
              <a:off x="1424939" y="3969384"/>
              <a:ext cx="3834765" cy="2237740"/>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2" name="Shape 92"/>
        <p:cNvGrpSpPr/>
        <p:nvPr/>
      </p:nvGrpSpPr>
      <p:grpSpPr>
        <a:xfrm>
          <a:off x="0" y="0"/>
          <a:ext cx="0" cy="0"/>
          <a:chOff x="0" y="0"/>
          <a:chExt cx="0" cy="0"/>
        </a:xfrm>
      </p:grpSpPr>
      <p:sp>
        <p:nvSpPr>
          <p:cNvPr id="93" name="Google Shape;93;p4"/>
          <p:cNvSpPr txBox="1"/>
          <p:nvPr>
            <p:ph type="title"/>
          </p:nvPr>
        </p:nvSpPr>
        <p:spPr>
          <a:xfrm>
            <a:off x="457200" y="304800"/>
            <a:ext cx="7191900" cy="5670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chemeClr val="accent1"/>
                </a:solidFill>
                <a:latin typeface="Arial"/>
                <a:ea typeface="Arial"/>
                <a:cs typeface="Arial"/>
                <a:sym typeface="Arial"/>
              </a:rPr>
              <a:t>SHED HISTORY 2007-2024</a:t>
            </a:r>
            <a:endParaRPr sz="3600">
              <a:solidFill>
                <a:schemeClr val="accent1"/>
              </a:solidFill>
              <a:latin typeface="Arial"/>
              <a:ea typeface="Arial"/>
              <a:cs typeface="Arial"/>
              <a:sym typeface="Arial"/>
            </a:endParaRPr>
          </a:p>
        </p:txBody>
      </p:sp>
      <p:sp>
        <p:nvSpPr>
          <p:cNvPr id="94" name="Google Shape;94;p4"/>
          <p:cNvSpPr txBox="1"/>
          <p:nvPr/>
        </p:nvSpPr>
        <p:spPr>
          <a:xfrm>
            <a:off x="478465" y="1048194"/>
            <a:ext cx="8079600" cy="5682900"/>
          </a:xfrm>
          <a:prstGeom prst="rect">
            <a:avLst/>
          </a:prstGeom>
          <a:noFill/>
          <a:ln>
            <a:noFill/>
          </a:ln>
        </p:spPr>
        <p:txBody>
          <a:bodyPr anchorCtr="0" anchor="t" bIns="0" lIns="0" spcFirstLastPara="1" rIns="0" wrap="square" tIns="31750">
            <a:spAutoFit/>
          </a:bodyPr>
          <a:lstStyle/>
          <a:p>
            <a:pPr indent="-304800" lvl="0" marL="317500" marR="192405" rtl="0" algn="l">
              <a:lnSpc>
                <a:spcPct val="111034"/>
              </a:lnSpc>
              <a:spcBef>
                <a:spcPts val="0"/>
              </a:spcBef>
              <a:spcAft>
                <a:spcPts val="0"/>
              </a:spcAft>
              <a:buSzPts val="1600"/>
              <a:buFont typeface="Arial"/>
              <a:buChar char="•"/>
            </a:pPr>
            <a:r>
              <a:rPr b="1" lang="en-US" sz="1450">
                <a:latin typeface="Arial"/>
                <a:ea typeface="Arial"/>
                <a:cs typeface="Arial"/>
                <a:sym typeface="Arial"/>
              </a:rPr>
              <a:t>2007-2012: Founded in 2007</a:t>
            </a:r>
            <a:r>
              <a:rPr lang="en-US" sz="1450">
                <a:latin typeface="Arial"/>
                <a:ea typeface="Arial"/>
                <a:cs typeface="Arial"/>
                <a:sym typeface="Arial"/>
              </a:rPr>
              <a:t>.Started as day school for special needs and </a:t>
            </a:r>
            <a:r>
              <a:rPr lang="en-US" sz="1450"/>
              <a:t>underprivileged</a:t>
            </a:r>
            <a:r>
              <a:rPr lang="en-US" sz="1450">
                <a:latin typeface="Arial"/>
                <a:ea typeface="Arial"/>
                <a:cs typeface="Arial"/>
                <a:sym typeface="Arial"/>
              </a:rPr>
              <a:t> children in a suburb of Guwahati with 23 students by 2012.</a:t>
            </a:r>
            <a:endParaRPr sz="1450">
              <a:latin typeface="Arial"/>
              <a:ea typeface="Arial"/>
              <a:cs typeface="Arial"/>
              <a:sym typeface="Arial"/>
            </a:endParaRPr>
          </a:p>
          <a:p>
            <a:pPr indent="0" lvl="0" marL="0" rtl="0" algn="l">
              <a:lnSpc>
                <a:spcPct val="100000"/>
              </a:lnSpc>
              <a:spcBef>
                <a:spcPts val="50"/>
              </a:spcBef>
              <a:spcAft>
                <a:spcPts val="0"/>
              </a:spcAft>
              <a:buSzPts val="1450"/>
              <a:buFont typeface="Arial"/>
              <a:buNone/>
            </a:pPr>
            <a:r>
              <a:t/>
            </a:r>
            <a:endParaRPr sz="1450">
              <a:latin typeface="Arial"/>
              <a:ea typeface="Arial"/>
              <a:cs typeface="Arial"/>
              <a:sym typeface="Arial"/>
            </a:endParaRPr>
          </a:p>
          <a:p>
            <a:pPr indent="-304800" lvl="0" marL="317500" marR="235584" rtl="0" algn="l">
              <a:lnSpc>
                <a:spcPct val="107586"/>
              </a:lnSpc>
              <a:spcBef>
                <a:spcPts val="0"/>
              </a:spcBef>
              <a:spcAft>
                <a:spcPts val="0"/>
              </a:spcAft>
              <a:buSzPts val="1600"/>
              <a:buFont typeface="Arial"/>
              <a:buChar char="•"/>
            </a:pPr>
            <a:r>
              <a:rPr b="1" lang="en-US" sz="1450">
                <a:latin typeface="Arial"/>
                <a:ea typeface="Arial"/>
                <a:cs typeface="Arial"/>
                <a:sym typeface="Arial"/>
              </a:rPr>
              <a:t>2013: Acquired land in Sonapur.(~</a:t>
            </a:r>
            <a:r>
              <a:rPr lang="en-US" sz="1450">
                <a:latin typeface="Arial"/>
                <a:ea typeface="Arial"/>
                <a:cs typeface="Arial"/>
                <a:sym typeface="Arial"/>
              </a:rPr>
              <a:t>25 km from Guwahati.) </a:t>
            </a:r>
            <a:r>
              <a:rPr b="1" lang="en-US" sz="1450">
                <a:latin typeface="Arial"/>
                <a:ea typeface="Arial"/>
                <a:cs typeface="Arial"/>
                <a:sym typeface="Arial"/>
              </a:rPr>
              <a:t>and built school structure and limited hostel facility</a:t>
            </a:r>
            <a:r>
              <a:rPr lang="en-US" sz="1450">
                <a:latin typeface="Arial"/>
                <a:ea typeface="Arial"/>
                <a:cs typeface="Arial"/>
                <a:sym typeface="Arial"/>
              </a:rPr>
              <a:t>. Started with new students from local area – hostellers, day scholars(mostly special needs) and evening students</a:t>
            </a:r>
            <a:endParaRPr sz="1450">
              <a:latin typeface="Arial"/>
              <a:ea typeface="Arial"/>
              <a:cs typeface="Arial"/>
              <a:sym typeface="Arial"/>
            </a:endParaRPr>
          </a:p>
          <a:p>
            <a:pPr indent="0" lvl="0" marL="0" rtl="0" algn="l">
              <a:lnSpc>
                <a:spcPct val="100000"/>
              </a:lnSpc>
              <a:spcBef>
                <a:spcPts val="95"/>
              </a:spcBef>
              <a:spcAft>
                <a:spcPts val="0"/>
              </a:spcAft>
              <a:buSzPts val="1450"/>
              <a:buFont typeface="Arial"/>
              <a:buNone/>
            </a:pPr>
            <a:r>
              <a:t/>
            </a:r>
            <a:endParaRPr sz="1450">
              <a:latin typeface="Arial"/>
              <a:ea typeface="Arial"/>
              <a:cs typeface="Arial"/>
              <a:sym typeface="Arial"/>
            </a:endParaRPr>
          </a:p>
          <a:p>
            <a:pPr indent="-304800" lvl="0" marL="317500" marR="5080" rtl="0" algn="l">
              <a:lnSpc>
                <a:spcPct val="108965"/>
              </a:lnSpc>
              <a:spcBef>
                <a:spcPts val="0"/>
              </a:spcBef>
              <a:spcAft>
                <a:spcPts val="0"/>
              </a:spcAft>
              <a:buSzPts val="1600"/>
              <a:buFont typeface="Arial"/>
              <a:buChar char="•"/>
            </a:pPr>
            <a:r>
              <a:rPr b="1" lang="en-US" sz="1450">
                <a:latin typeface="Arial"/>
                <a:ea typeface="Arial"/>
                <a:cs typeface="Arial"/>
                <a:sym typeface="Arial"/>
              </a:rPr>
              <a:t>2014-2015: ASHA involvement started from 2014</a:t>
            </a:r>
            <a:r>
              <a:rPr lang="en-US" sz="1450"/>
              <a:t> - </a:t>
            </a:r>
            <a:r>
              <a:rPr lang="en-US" sz="1450">
                <a:latin typeface="Arial"/>
                <a:ea typeface="Arial"/>
                <a:cs typeface="Arial"/>
                <a:sym typeface="Arial"/>
              </a:rPr>
              <a:t>Yearly funding for teacher's salaries &amp; one-time funding for Pukka classrooms, new kitchen cum dining hall, new hostel facility.</a:t>
            </a:r>
            <a:endParaRPr sz="1450">
              <a:latin typeface="Arial"/>
              <a:ea typeface="Arial"/>
              <a:cs typeface="Arial"/>
              <a:sym typeface="Arial"/>
            </a:endParaRPr>
          </a:p>
          <a:p>
            <a:pPr indent="-304165" lvl="0" marL="316865" rtl="0" algn="l">
              <a:lnSpc>
                <a:spcPct val="100000"/>
              </a:lnSpc>
              <a:spcBef>
                <a:spcPts val="1530"/>
              </a:spcBef>
              <a:spcAft>
                <a:spcPts val="0"/>
              </a:spcAft>
              <a:buSzPts val="1600"/>
              <a:buFont typeface="Arial"/>
              <a:buChar char="•"/>
            </a:pPr>
            <a:r>
              <a:rPr b="1" lang="en-US" sz="1450">
                <a:latin typeface="Arial"/>
                <a:ea typeface="Arial"/>
                <a:cs typeface="Arial"/>
                <a:sym typeface="Arial"/>
              </a:rPr>
              <a:t>2016-2024:</a:t>
            </a:r>
            <a:endParaRPr sz="1450">
              <a:latin typeface="Arial"/>
              <a:ea typeface="Arial"/>
              <a:cs typeface="Arial"/>
              <a:sym typeface="Arial"/>
            </a:endParaRPr>
          </a:p>
          <a:p>
            <a:pPr indent="-255904" lvl="1" marL="680085" rtl="0" algn="l">
              <a:lnSpc>
                <a:spcPct val="100000"/>
              </a:lnSpc>
              <a:spcBef>
                <a:spcPts val="490"/>
              </a:spcBef>
              <a:spcAft>
                <a:spcPts val="0"/>
              </a:spcAft>
              <a:buSzPts val="1600"/>
              <a:buFont typeface="Arial"/>
              <a:buChar char="•"/>
            </a:pPr>
            <a:r>
              <a:rPr lang="en-US" sz="1450">
                <a:latin typeface="Arial"/>
                <a:ea typeface="Arial"/>
                <a:cs typeface="Arial"/>
                <a:sym typeface="Arial"/>
              </a:rPr>
              <a:t>Current Student count 68 (25 hostellers, 43 day-scholars)</a:t>
            </a:r>
            <a:endParaRPr sz="1450">
              <a:latin typeface="Arial"/>
              <a:ea typeface="Arial"/>
              <a:cs typeface="Arial"/>
              <a:sym typeface="Arial"/>
            </a:endParaRPr>
          </a:p>
          <a:p>
            <a:pPr indent="-255904" lvl="1" marL="680085" rtl="0" algn="l">
              <a:lnSpc>
                <a:spcPct val="100000"/>
              </a:lnSpc>
              <a:spcBef>
                <a:spcPts val="470"/>
              </a:spcBef>
              <a:spcAft>
                <a:spcPts val="0"/>
              </a:spcAft>
              <a:buSzPts val="1600"/>
              <a:buFont typeface="Arial"/>
              <a:buChar char="•"/>
            </a:pPr>
            <a:r>
              <a:rPr lang="en-US" sz="1450">
                <a:latin typeface="Arial"/>
                <a:ea typeface="Arial"/>
                <a:cs typeface="Arial"/>
                <a:sym typeface="Arial"/>
              </a:rPr>
              <a:t>Vocational activities expands every year with newer handicrafts - flower making, vases, jewelry, decorative items etc. using innovative recycled materials.</a:t>
            </a:r>
            <a:endParaRPr sz="1450">
              <a:latin typeface="Arial"/>
              <a:ea typeface="Arial"/>
              <a:cs typeface="Arial"/>
              <a:sym typeface="Arial"/>
            </a:endParaRPr>
          </a:p>
          <a:p>
            <a:pPr indent="-256540" lvl="1" marL="680085" marR="281940" rtl="0" algn="l">
              <a:lnSpc>
                <a:spcPct val="111034"/>
              </a:lnSpc>
              <a:spcBef>
                <a:spcPts val="605"/>
              </a:spcBef>
              <a:spcAft>
                <a:spcPts val="0"/>
              </a:spcAft>
              <a:buSzPts val="1600"/>
              <a:buFont typeface="Arial"/>
              <a:buChar char="•"/>
            </a:pPr>
            <a:r>
              <a:rPr lang="en-US" sz="1450">
                <a:latin typeface="Arial"/>
                <a:ea typeface="Arial"/>
                <a:cs typeface="Arial"/>
                <a:sym typeface="Arial"/>
              </a:rPr>
              <a:t>Close partnership with local Universities supporting internships for Psychology and Social work students - Don Bosco University.</a:t>
            </a:r>
            <a:endParaRPr sz="1450">
              <a:latin typeface="Arial"/>
              <a:ea typeface="Arial"/>
              <a:cs typeface="Arial"/>
              <a:sym typeface="Arial"/>
            </a:endParaRPr>
          </a:p>
          <a:p>
            <a:pPr indent="-255904" lvl="1" marL="680085" rtl="0" algn="l">
              <a:lnSpc>
                <a:spcPct val="100000"/>
              </a:lnSpc>
              <a:spcBef>
                <a:spcPts val="459"/>
              </a:spcBef>
              <a:spcAft>
                <a:spcPts val="0"/>
              </a:spcAft>
              <a:buSzPts val="1600"/>
              <a:buFont typeface="Arial"/>
              <a:buChar char="•"/>
            </a:pPr>
            <a:r>
              <a:rPr lang="en-US" sz="1450">
                <a:latin typeface="Arial"/>
                <a:ea typeface="Arial"/>
                <a:cs typeface="Arial"/>
                <a:sym typeface="Arial"/>
              </a:rPr>
              <a:t>Regular visits from District civil Hospital, Dept. of Psychiatry, Sonapur Govt. of Assam.</a:t>
            </a:r>
            <a:endParaRPr sz="1450">
              <a:latin typeface="Arial"/>
              <a:ea typeface="Arial"/>
              <a:cs typeface="Arial"/>
              <a:sym typeface="Arial"/>
            </a:endParaRPr>
          </a:p>
          <a:p>
            <a:pPr indent="-256540" lvl="1" marL="680085" marR="6350" rtl="0" algn="l">
              <a:lnSpc>
                <a:spcPct val="92500"/>
              </a:lnSpc>
              <a:spcBef>
                <a:spcPts val="575"/>
              </a:spcBef>
              <a:spcAft>
                <a:spcPts val="0"/>
              </a:spcAft>
              <a:buSzPts val="1600"/>
              <a:buFont typeface="Arial"/>
              <a:buChar char="•"/>
            </a:pPr>
            <a:r>
              <a:rPr lang="en-US" sz="1450">
                <a:latin typeface="Arial"/>
                <a:ea typeface="Arial"/>
                <a:cs typeface="Arial"/>
                <a:sym typeface="Arial"/>
              </a:rPr>
              <a:t>Regular visits and in-kind donations from Dalmia Cement Employees Association (4 times), Air Force Women’s Association (multiple times per month), Rotary Club Guwahati Metro, (3 times donates grocery items), Robinhood NGO. (once per month)</a:t>
            </a:r>
            <a:endParaRPr sz="1450">
              <a:latin typeface="Arial"/>
              <a:ea typeface="Arial"/>
              <a:cs typeface="Arial"/>
              <a:sym typeface="Arial"/>
            </a:endParaRPr>
          </a:p>
          <a:p>
            <a:pPr indent="-256540" lvl="1" marL="680085" marR="6350" rtl="0" algn="l">
              <a:lnSpc>
                <a:spcPct val="92500"/>
              </a:lnSpc>
              <a:spcBef>
                <a:spcPts val="575"/>
              </a:spcBef>
              <a:spcAft>
                <a:spcPts val="0"/>
              </a:spcAft>
              <a:buSzPts val="1600"/>
              <a:buFont typeface="Arial"/>
              <a:buChar char="•"/>
            </a:pPr>
            <a:r>
              <a:rPr lang="en-US" sz="1450">
                <a:latin typeface="Arial"/>
                <a:ea typeface="Arial"/>
                <a:cs typeface="Arial"/>
                <a:sym typeface="Arial"/>
              </a:rPr>
              <a:t>On Site Monthly community awareness program temporarily suspended since Covid. But they participate regularly in off-site awareness programs.</a:t>
            </a:r>
            <a:endParaRPr sz="1450">
              <a:latin typeface="Arial"/>
              <a:ea typeface="Arial"/>
              <a:cs typeface="Arial"/>
              <a:sym typeface="Arial"/>
            </a:endParaRPr>
          </a:p>
        </p:txBody>
      </p:sp>
      <p:sp>
        <p:nvSpPr>
          <p:cNvPr id="95" name="Google Shape;95;p4"/>
          <p:cNvSpPr txBox="1"/>
          <p:nvPr/>
        </p:nvSpPr>
        <p:spPr>
          <a:xfrm>
            <a:off x="7975878" y="6424676"/>
            <a:ext cx="85130" cy="204543"/>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250">
                <a:latin typeface="Times New Roman"/>
                <a:ea typeface="Times New Roman"/>
                <a:cs typeface="Times New Roman"/>
                <a:sym typeface="Times New Roman"/>
              </a:rPr>
              <a:t>4</a:t>
            </a:r>
            <a:endParaRPr sz="125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 name="Shape 99"/>
        <p:cNvGrpSpPr/>
        <p:nvPr/>
      </p:nvGrpSpPr>
      <p:grpSpPr>
        <a:xfrm>
          <a:off x="0" y="0"/>
          <a:ext cx="0" cy="0"/>
          <a:chOff x="0" y="0"/>
          <a:chExt cx="0" cy="0"/>
        </a:xfrm>
      </p:grpSpPr>
      <p:sp>
        <p:nvSpPr>
          <p:cNvPr id="100" name="Google Shape;100;p5"/>
          <p:cNvSpPr txBox="1"/>
          <p:nvPr/>
        </p:nvSpPr>
        <p:spPr>
          <a:xfrm>
            <a:off x="7970924" y="6269227"/>
            <a:ext cx="85130" cy="204543"/>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250">
                <a:latin typeface="Times New Roman"/>
                <a:ea typeface="Times New Roman"/>
                <a:cs typeface="Times New Roman"/>
                <a:sym typeface="Times New Roman"/>
              </a:rPr>
              <a:t>5</a:t>
            </a:r>
            <a:endParaRPr sz="1250">
              <a:latin typeface="Times New Roman"/>
              <a:ea typeface="Times New Roman"/>
              <a:cs typeface="Times New Roman"/>
              <a:sym typeface="Times New Roman"/>
            </a:endParaRPr>
          </a:p>
        </p:txBody>
      </p:sp>
      <p:sp>
        <p:nvSpPr>
          <p:cNvPr id="101" name="Google Shape;101;p5"/>
          <p:cNvSpPr txBox="1"/>
          <p:nvPr>
            <p:ph type="title"/>
          </p:nvPr>
        </p:nvSpPr>
        <p:spPr>
          <a:xfrm>
            <a:off x="457972" y="76200"/>
            <a:ext cx="5358900" cy="497100"/>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150">
                <a:solidFill>
                  <a:schemeClr val="accent1"/>
                </a:solidFill>
                <a:latin typeface="Arial"/>
                <a:ea typeface="Arial"/>
                <a:cs typeface="Arial"/>
                <a:sym typeface="Arial"/>
              </a:rPr>
              <a:t>SHED HIGHLIGHTS 2024</a:t>
            </a:r>
            <a:endParaRPr sz="3150">
              <a:solidFill>
                <a:schemeClr val="accent1"/>
              </a:solidFill>
              <a:latin typeface="Arial"/>
              <a:ea typeface="Arial"/>
              <a:cs typeface="Arial"/>
              <a:sym typeface="Arial"/>
            </a:endParaRPr>
          </a:p>
        </p:txBody>
      </p:sp>
      <p:sp>
        <p:nvSpPr>
          <p:cNvPr id="102" name="Google Shape;102;p5"/>
          <p:cNvSpPr txBox="1"/>
          <p:nvPr/>
        </p:nvSpPr>
        <p:spPr>
          <a:xfrm>
            <a:off x="228600" y="1000789"/>
            <a:ext cx="6172200" cy="4856400"/>
          </a:xfrm>
          <a:prstGeom prst="rect">
            <a:avLst/>
          </a:prstGeom>
          <a:noFill/>
          <a:ln>
            <a:noFill/>
          </a:ln>
        </p:spPr>
        <p:txBody>
          <a:bodyPr anchorCtr="0" anchor="t" bIns="0" lIns="0" spcFirstLastPara="1" rIns="0" wrap="square" tIns="11425">
            <a:spAutoFit/>
          </a:bodyPr>
          <a:lstStyle/>
          <a:p>
            <a:pPr indent="-255904" lvl="0" marL="268605" rtl="0" algn="l">
              <a:lnSpc>
                <a:spcPct val="100000"/>
              </a:lnSpc>
              <a:spcBef>
                <a:spcPts val="0"/>
              </a:spcBef>
              <a:spcAft>
                <a:spcPts val="0"/>
              </a:spcAft>
              <a:buSzPts val="1400"/>
              <a:buFont typeface="Arial"/>
              <a:buChar char="•"/>
            </a:pPr>
            <a:r>
              <a:rPr lang="en-US" sz="1400">
                <a:latin typeface="Calibri"/>
                <a:ea typeface="Calibri"/>
                <a:cs typeface="Calibri"/>
                <a:sym typeface="Calibri"/>
              </a:rPr>
              <a:t>A </a:t>
            </a:r>
            <a:r>
              <a:rPr b="1" lang="en-US" sz="1400">
                <a:latin typeface="Calibri"/>
                <a:ea typeface="Calibri"/>
                <a:cs typeface="Calibri"/>
                <a:sym typeface="Calibri"/>
              </a:rPr>
              <a:t>visitor</a:t>
            </a:r>
            <a:r>
              <a:rPr lang="en-US" sz="1400">
                <a:latin typeface="Calibri"/>
                <a:ea typeface="Calibri"/>
                <a:cs typeface="Calibri"/>
                <a:sym typeface="Calibri"/>
              </a:rPr>
              <a:t> room was constructed with the generous </a:t>
            </a:r>
            <a:r>
              <a:rPr b="1" lang="en-US" sz="1400">
                <a:latin typeface="Calibri"/>
                <a:ea typeface="Calibri"/>
                <a:cs typeface="Calibri"/>
                <a:sym typeface="Calibri"/>
              </a:rPr>
              <a:t>donation</a:t>
            </a:r>
            <a:r>
              <a:rPr lang="en-US" sz="1400">
                <a:latin typeface="Calibri"/>
                <a:ea typeface="Calibri"/>
                <a:cs typeface="Calibri"/>
                <a:sym typeface="Calibri"/>
              </a:rPr>
              <a:t> of Quther Saleh, son of Wahid Saleh, a resident of Holland who is a regular donor.</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On November 5, 2024, the </a:t>
            </a:r>
            <a:r>
              <a:rPr b="1" lang="en-US" sz="1400">
                <a:latin typeface="Calibri"/>
                <a:ea typeface="Calibri"/>
                <a:cs typeface="Calibri"/>
                <a:sym typeface="Calibri"/>
              </a:rPr>
              <a:t>Director</a:t>
            </a:r>
            <a:r>
              <a:rPr lang="en-US" sz="1400">
                <a:latin typeface="Calibri"/>
                <a:ea typeface="Calibri"/>
                <a:cs typeface="Calibri"/>
                <a:sym typeface="Calibri"/>
              </a:rPr>
              <a:t> of </a:t>
            </a:r>
            <a:r>
              <a:rPr b="1" lang="en-US" sz="1400">
                <a:latin typeface="Calibri"/>
                <a:ea typeface="Calibri"/>
                <a:cs typeface="Calibri"/>
                <a:sym typeface="Calibri"/>
              </a:rPr>
              <a:t>Dalmiya</a:t>
            </a:r>
            <a:r>
              <a:rPr lang="en-US" sz="1400">
                <a:latin typeface="Calibri"/>
                <a:ea typeface="Calibri"/>
                <a:cs typeface="Calibri"/>
                <a:sym typeface="Calibri"/>
              </a:rPr>
              <a:t> Cement Authority</a:t>
            </a:r>
            <a:r>
              <a:rPr lang="en-US" sz="1400"/>
              <a:t> </a:t>
            </a:r>
            <a:r>
              <a:rPr b="1" lang="en-US" sz="1400">
                <a:latin typeface="Calibri"/>
                <a:ea typeface="Calibri"/>
                <a:cs typeface="Calibri"/>
                <a:sym typeface="Calibri"/>
              </a:rPr>
              <a:t>donated </a:t>
            </a:r>
            <a:r>
              <a:rPr lang="en-US" sz="1400">
                <a:latin typeface="Calibri"/>
                <a:ea typeface="Calibri"/>
                <a:cs typeface="Calibri"/>
                <a:sym typeface="Calibri"/>
              </a:rPr>
              <a:t>sports equipment to SHED students.</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SHED participated in a </a:t>
            </a:r>
            <a:r>
              <a:rPr b="1" lang="en-US" sz="1400">
                <a:latin typeface="Calibri"/>
                <a:ea typeface="Calibri"/>
                <a:cs typeface="Calibri"/>
                <a:sym typeface="Calibri"/>
              </a:rPr>
              <a:t>pre-Diwali</a:t>
            </a:r>
            <a:r>
              <a:rPr lang="en-US" sz="1400">
                <a:latin typeface="Calibri"/>
                <a:ea typeface="Calibri"/>
                <a:cs typeface="Calibri"/>
                <a:sym typeface="Calibri"/>
              </a:rPr>
              <a:t> function on October 29, 2024, at the invitation of </a:t>
            </a:r>
            <a:r>
              <a:rPr b="1" lang="en-US" sz="1400">
                <a:latin typeface="Calibri"/>
                <a:ea typeface="Calibri"/>
                <a:cs typeface="Calibri"/>
                <a:sym typeface="Calibri"/>
              </a:rPr>
              <a:t>Don Bosco University </a:t>
            </a:r>
            <a:r>
              <a:rPr lang="en-US" sz="1400">
                <a:latin typeface="Calibri"/>
                <a:ea typeface="Calibri"/>
                <a:cs typeface="Calibri"/>
                <a:sym typeface="Calibri"/>
              </a:rPr>
              <a:t>Sonapur, where they raised funds by displaying and selling </a:t>
            </a:r>
            <a:r>
              <a:rPr b="1" lang="en-US" sz="1400">
                <a:latin typeface="Calibri"/>
                <a:ea typeface="Calibri"/>
                <a:cs typeface="Calibri"/>
                <a:sym typeface="Calibri"/>
              </a:rPr>
              <a:t>handicrafts</a:t>
            </a:r>
            <a:r>
              <a:rPr lang="en-US" sz="1400">
                <a:latin typeface="Calibri"/>
                <a:ea typeface="Calibri"/>
                <a:cs typeface="Calibri"/>
                <a:sym typeface="Calibri"/>
              </a:rPr>
              <a:t>.</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On December 30, 2024, Sonapur </a:t>
            </a:r>
            <a:r>
              <a:rPr b="1" lang="en-US" sz="1400">
                <a:latin typeface="Calibri"/>
                <a:ea typeface="Calibri"/>
                <a:cs typeface="Calibri"/>
                <a:sym typeface="Calibri"/>
              </a:rPr>
              <a:t>Civil Hospital</a:t>
            </a:r>
            <a:r>
              <a:rPr lang="en-US" sz="1400">
                <a:latin typeface="Calibri"/>
                <a:ea typeface="Calibri"/>
                <a:cs typeface="Calibri"/>
                <a:sym typeface="Calibri"/>
              </a:rPr>
              <a:t> Mental Health Department invited SHED to organize a </a:t>
            </a:r>
            <a:r>
              <a:rPr b="1" lang="en-US" sz="1400">
                <a:latin typeface="Calibri"/>
                <a:ea typeface="Calibri"/>
                <a:cs typeface="Calibri"/>
                <a:sym typeface="Calibri"/>
              </a:rPr>
              <a:t>disability awareness program,</a:t>
            </a:r>
            <a:r>
              <a:rPr lang="en-US" sz="1400">
                <a:latin typeface="Calibri"/>
                <a:ea typeface="Calibri"/>
                <a:cs typeface="Calibri"/>
                <a:sym typeface="Calibri"/>
              </a:rPr>
              <a:t> and our students actively </a:t>
            </a:r>
            <a:r>
              <a:rPr b="1" lang="en-US" sz="1400">
                <a:latin typeface="Calibri"/>
                <a:ea typeface="Calibri"/>
                <a:cs typeface="Calibri"/>
                <a:sym typeface="Calibri"/>
              </a:rPr>
              <a:t>participated </a:t>
            </a:r>
            <a:r>
              <a:rPr lang="en-US" sz="1400">
                <a:latin typeface="Calibri"/>
                <a:ea typeface="Calibri"/>
                <a:cs typeface="Calibri"/>
                <a:sym typeface="Calibri"/>
              </a:rPr>
              <a:t>in the event.</a:t>
            </a:r>
            <a:endParaRPr/>
          </a:p>
          <a:p>
            <a:pPr indent="-255904" lvl="0" marL="268605" rtl="0" algn="l">
              <a:lnSpc>
                <a:spcPct val="100000"/>
              </a:lnSpc>
              <a:spcBef>
                <a:spcPts val="90"/>
              </a:spcBef>
              <a:spcAft>
                <a:spcPts val="0"/>
              </a:spcAft>
              <a:buSzPts val="1400"/>
              <a:buFont typeface="Arial"/>
              <a:buChar char="•"/>
            </a:pPr>
            <a:r>
              <a:rPr b="1" lang="en-US" sz="1400">
                <a:latin typeface="Calibri"/>
                <a:ea typeface="Calibri"/>
                <a:cs typeface="Calibri"/>
                <a:sym typeface="Calibri"/>
              </a:rPr>
              <a:t>Robin Hood NGO</a:t>
            </a:r>
            <a:r>
              <a:rPr lang="en-US" sz="1400">
                <a:latin typeface="Calibri"/>
                <a:ea typeface="Calibri"/>
                <a:cs typeface="Calibri"/>
                <a:sym typeface="Calibri"/>
              </a:rPr>
              <a:t> members engage in various activities with our children twice a month, including playing sports, and have donated essential items to the students.</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Wakif Isfaque</a:t>
            </a:r>
            <a:r>
              <a:rPr lang="en-US">
                <a:latin typeface="Calibri"/>
                <a:ea typeface="Calibri"/>
                <a:cs typeface="Calibri"/>
                <a:sym typeface="Calibri"/>
              </a:rPr>
              <a:t> from </a:t>
            </a:r>
            <a:r>
              <a:rPr lang="en-US" sz="1400">
                <a:latin typeface="Calibri"/>
                <a:ea typeface="Calibri"/>
                <a:cs typeface="Calibri"/>
                <a:sym typeface="Calibri"/>
              </a:rPr>
              <a:t>Belgium, and Joheb BorBorah</a:t>
            </a:r>
            <a:r>
              <a:rPr lang="en-US">
                <a:latin typeface="Calibri"/>
                <a:ea typeface="Calibri"/>
                <a:cs typeface="Calibri"/>
                <a:sym typeface="Calibri"/>
              </a:rPr>
              <a:t> from </a:t>
            </a:r>
            <a:r>
              <a:rPr lang="en-US" sz="1400">
                <a:latin typeface="Calibri"/>
                <a:ea typeface="Calibri"/>
                <a:cs typeface="Calibri"/>
                <a:sym typeface="Calibri"/>
              </a:rPr>
              <a:t>UK, are financially </a:t>
            </a:r>
            <a:r>
              <a:rPr b="1" lang="en-US" sz="1400">
                <a:latin typeface="Calibri"/>
                <a:ea typeface="Calibri"/>
                <a:cs typeface="Calibri"/>
                <a:sym typeface="Calibri"/>
              </a:rPr>
              <a:t>supporting</a:t>
            </a:r>
            <a:r>
              <a:rPr lang="en-US" sz="1400">
                <a:latin typeface="Calibri"/>
                <a:ea typeface="Calibri"/>
                <a:cs typeface="Calibri"/>
                <a:sym typeface="Calibri"/>
              </a:rPr>
              <a:t> the installation of tiles on the floor of the boys' dormitory.</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Currently, five </a:t>
            </a:r>
            <a:r>
              <a:rPr b="1" lang="en-US" sz="1400">
                <a:latin typeface="Calibri"/>
                <a:ea typeface="Calibri"/>
                <a:cs typeface="Calibri"/>
                <a:sym typeface="Calibri"/>
              </a:rPr>
              <a:t>Master of Social Work </a:t>
            </a:r>
            <a:r>
              <a:rPr lang="en-US" sz="1400">
                <a:latin typeface="Calibri"/>
                <a:ea typeface="Calibri"/>
                <a:cs typeface="Calibri"/>
                <a:sym typeface="Calibri"/>
              </a:rPr>
              <a:t>students from Don Bosco University are </a:t>
            </a:r>
            <a:r>
              <a:rPr b="1" lang="en-US" sz="1400">
                <a:latin typeface="Calibri"/>
                <a:ea typeface="Calibri"/>
                <a:cs typeface="Calibri"/>
                <a:sym typeface="Calibri"/>
              </a:rPr>
              <a:t>interning</a:t>
            </a:r>
            <a:r>
              <a:rPr lang="en-US" sz="1400">
                <a:latin typeface="Calibri"/>
                <a:ea typeface="Calibri"/>
                <a:cs typeface="Calibri"/>
                <a:sym typeface="Calibri"/>
              </a:rPr>
              <a:t> at SHED Special School.</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Regular visits from the </a:t>
            </a:r>
            <a:r>
              <a:rPr b="1" lang="en-US" sz="1400">
                <a:latin typeface="Calibri"/>
                <a:ea typeface="Calibri"/>
                <a:cs typeface="Calibri"/>
                <a:sym typeface="Calibri"/>
              </a:rPr>
              <a:t>Air Force Women's Association </a:t>
            </a:r>
            <a:r>
              <a:rPr lang="en-US" sz="1400">
                <a:latin typeface="Calibri"/>
                <a:ea typeface="Calibri"/>
                <a:cs typeface="Calibri"/>
                <a:sym typeface="Calibri"/>
              </a:rPr>
              <a:t>occur multiple times per month.</a:t>
            </a:r>
            <a:endParaRPr/>
          </a:p>
          <a:p>
            <a:pPr indent="-255904" lvl="0" marL="268605" rtl="0" algn="l">
              <a:lnSpc>
                <a:spcPct val="100000"/>
              </a:lnSpc>
              <a:spcBef>
                <a:spcPts val="90"/>
              </a:spcBef>
              <a:spcAft>
                <a:spcPts val="0"/>
              </a:spcAft>
              <a:buSzPts val="1400"/>
              <a:buFont typeface="Arial"/>
              <a:buChar char="•"/>
            </a:pPr>
            <a:r>
              <a:rPr lang="en-US" sz="1400">
                <a:latin typeface="Calibri"/>
                <a:ea typeface="Calibri"/>
                <a:cs typeface="Calibri"/>
                <a:sym typeface="Calibri"/>
              </a:rPr>
              <a:t>We receive food items from </a:t>
            </a:r>
            <a:r>
              <a:rPr b="1" lang="en-US" sz="1400">
                <a:latin typeface="Calibri"/>
                <a:ea typeface="Calibri"/>
                <a:cs typeface="Calibri"/>
                <a:sym typeface="Calibri"/>
              </a:rPr>
              <a:t>Rotary Club </a:t>
            </a:r>
            <a:r>
              <a:rPr lang="en-US" sz="1400">
                <a:latin typeface="Calibri"/>
                <a:ea typeface="Calibri"/>
                <a:cs typeface="Calibri"/>
                <a:sym typeface="Calibri"/>
              </a:rPr>
              <a:t>Guwahati Metro.</a:t>
            </a:r>
            <a:endParaRPr/>
          </a:p>
          <a:p>
            <a:pPr indent="-255904" lvl="0" marL="268605" rtl="0" algn="l">
              <a:spcBef>
                <a:spcPts val="90"/>
              </a:spcBef>
              <a:spcAft>
                <a:spcPts val="0"/>
              </a:spcAft>
              <a:buSzPts val="1400"/>
              <a:buFont typeface="Arial"/>
              <a:buChar char="•"/>
            </a:pPr>
            <a:r>
              <a:rPr lang="en-US" sz="1400"/>
              <a:t>SHED's family </a:t>
            </a:r>
            <a:r>
              <a:rPr lang="en-US"/>
              <a:t>including students and staff are</a:t>
            </a:r>
            <a:r>
              <a:rPr lang="en-US" sz="1400"/>
              <a:t> also involved in growing vegetables and flowers which also serves as a mini nursery.</a:t>
            </a:r>
            <a:endParaRPr/>
          </a:p>
        </p:txBody>
      </p:sp>
      <p:pic>
        <p:nvPicPr>
          <p:cNvPr id="103" name="Google Shape;103;p5"/>
          <p:cNvPicPr preferRelativeResize="0"/>
          <p:nvPr/>
        </p:nvPicPr>
        <p:blipFill rotWithShape="1">
          <a:blip r:embed="rId3">
            <a:alphaModFix/>
          </a:blip>
          <a:srcRect b="0" l="0" r="0" t="0"/>
          <a:stretch/>
        </p:blipFill>
        <p:spPr>
          <a:xfrm>
            <a:off x="6400800" y="609600"/>
            <a:ext cx="3114712" cy="1452910"/>
          </a:xfrm>
          <a:prstGeom prst="rect">
            <a:avLst/>
          </a:prstGeom>
          <a:noFill/>
          <a:ln>
            <a:noFill/>
          </a:ln>
        </p:spPr>
      </p:pic>
      <p:pic>
        <p:nvPicPr>
          <p:cNvPr id="104" name="Google Shape;104;p5"/>
          <p:cNvPicPr preferRelativeResize="0"/>
          <p:nvPr/>
        </p:nvPicPr>
        <p:blipFill rotWithShape="1">
          <a:blip r:embed="rId4">
            <a:alphaModFix/>
          </a:blip>
          <a:srcRect b="0" l="0" r="0" t="0"/>
          <a:stretch/>
        </p:blipFill>
        <p:spPr>
          <a:xfrm>
            <a:off x="6400800" y="2133600"/>
            <a:ext cx="3048132" cy="2286000"/>
          </a:xfrm>
          <a:prstGeom prst="rect">
            <a:avLst/>
          </a:prstGeom>
          <a:noFill/>
          <a:ln>
            <a:noFill/>
          </a:ln>
        </p:spPr>
      </p:pic>
      <p:pic>
        <p:nvPicPr>
          <p:cNvPr id="105" name="Google Shape;105;p5"/>
          <p:cNvPicPr preferRelativeResize="0"/>
          <p:nvPr/>
        </p:nvPicPr>
        <p:blipFill rotWithShape="1">
          <a:blip r:embed="rId5">
            <a:alphaModFix/>
          </a:blip>
          <a:srcRect b="0" l="0" r="0" t="0"/>
          <a:stretch/>
        </p:blipFill>
        <p:spPr>
          <a:xfrm>
            <a:off x="6400800" y="4495799"/>
            <a:ext cx="3048000" cy="2057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9" name="Shape 109"/>
        <p:cNvGrpSpPr/>
        <p:nvPr/>
      </p:nvGrpSpPr>
      <p:grpSpPr>
        <a:xfrm>
          <a:off x="0" y="0"/>
          <a:ext cx="0" cy="0"/>
          <a:chOff x="0" y="0"/>
          <a:chExt cx="0" cy="0"/>
        </a:xfrm>
      </p:grpSpPr>
      <p:sp>
        <p:nvSpPr>
          <p:cNvPr id="110" name="Google Shape;110;p6"/>
          <p:cNvSpPr txBox="1"/>
          <p:nvPr>
            <p:ph type="title"/>
          </p:nvPr>
        </p:nvSpPr>
        <p:spPr>
          <a:xfrm>
            <a:off x="588335" y="197344"/>
            <a:ext cx="8382000" cy="566822"/>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3600">
                <a:solidFill>
                  <a:schemeClr val="accent1"/>
                </a:solidFill>
                <a:latin typeface="Arial"/>
                <a:ea typeface="Arial"/>
                <a:cs typeface="Arial"/>
                <a:sym typeface="Arial"/>
              </a:rPr>
              <a:t>SHED Facilities and Student Update</a:t>
            </a:r>
            <a:endParaRPr sz="3600">
              <a:solidFill>
                <a:schemeClr val="accent1"/>
              </a:solidFill>
              <a:latin typeface="Arial"/>
              <a:ea typeface="Arial"/>
              <a:cs typeface="Arial"/>
              <a:sym typeface="Arial"/>
            </a:endParaRPr>
          </a:p>
        </p:txBody>
      </p:sp>
      <p:sp>
        <p:nvSpPr>
          <p:cNvPr id="111" name="Google Shape;111;p6"/>
          <p:cNvSpPr txBox="1"/>
          <p:nvPr/>
        </p:nvSpPr>
        <p:spPr>
          <a:xfrm>
            <a:off x="445604" y="838200"/>
            <a:ext cx="5159400" cy="3194400"/>
          </a:xfrm>
          <a:prstGeom prst="rect">
            <a:avLst/>
          </a:prstGeom>
          <a:noFill/>
          <a:ln>
            <a:noFill/>
          </a:ln>
        </p:spPr>
        <p:txBody>
          <a:bodyPr anchorCtr="0" anchor="t" bIns="0" lIns="0" spcFirstLastPara="1" rIns="0" wrap="square" tIns="27925">
            <a:spAutoFit/>
          </a:bodyPr>
          <a:lstStyle/>
          <a:p>
            <a:pPr indent="-304165" lvl="0" marL="316865" rtl="0" algn="l">
              <a:lnSpc>
                <a:spcPct val="100000"/>
              </a:lnSpc>
              <a:spcBef>
                <a:spcPts val="0"/>
              </a:spcBef>
              <a:spcAft>
                <a:spcPts val="0"/>
              </a:spcAft>
              <a:buSzPts val="1400"/>
              <a:buFont typeface="Arial"/>
              <a:buChar char="•"/>
            </a:pPr>
            <a:r>
              <a:rPr lang="en-US" sz="1400">
                <a:latin typeface="Arial"/>
                <a:ea typeface="Arial"/>
                <a:cs typeface="Arial"/>
                <a:sym typeface="Arial"/>
              </a:rPr>
              <a:t>Current Facilities:</a:t>
            </a:r>
            <a:endParaRPr sz="1400">
              <a:latin typeface="Arial"/>
              <a:ea typeface="Arial"/>
              <a:cs typeface="Arial"/>
              <a:sym typeface="Arial"/>
            </a:endParaRPr>
          </a:p>
          <a:p>
            <a:pPr indent="-252729" lvl="1" marL="676910" rtl="0" algn="l">
              <a:lnSpc>
                <a:spcPct val="100000"/>
              </a:lnSpc>
              <a:spcBef>
                <a:spcPts val="125"/>
              </a:spcBef>
              <a:spcAft>
                <a:spcPts val="0"/>
              </a:spcAft>
              <a:buSzPts val="1400"/>
              <a:buFont typeface="Arial"/>
              <a:buChar char="•"/>
            </a:pPr>
            <a:r>
              <a:rPr lang="en-US" sz="1400">
                <a:latin typeface="Arial"/>
                <a:ea typeface="Arial"/>
                <a:cs typeface="Arial"/>
                <a:sym typeface="Arial"/>
              </a:rPr>
              <a:t>School Facilities – 5 pukka classrooms</a:t>
            </a:r>
            <a:endParaRPr sz="1400">
              <a:latin typeface="Arial"/>
              <a:ea typeface="Arial"/>
              <a:cs typeface="Arial"/>
              <a:sym typeface="Arial"/>
            </a:endParaRPr>
          </a:p>
          <a:p>
            <a:pPr indent="-252729" lvl="1" marL="676910" rtl="0" algn="l">
              <a:lnSpc>
                <a:spcPct val="100000"/>
              </a:lnSpc>
              <a:spcBef>
                <a:spcPts val="120"/>
              </a:spcBef>
              <a:spcAft>
                <a:spcPts val="0"/>
              </a:spcAft>
              <a:buSzPts val="1400"/>
              <a:buFont typeface="Arial"/>
              <a:buChar char="•"/>
            </a:pPr>
            <a:r>
              <a:rPr lang="en-US" sz="1400">
                <a:latin typeface="Arial"/>
                <a:ea typeface="Arial"/>
                <a:cs typeface="Arial"/>
                <a:sym typeface="Arial"/>
              </a:rPr>
              <a:t>Hostel Facilities:</a:t>
            </a:r>
            <a:endParaRPr sz="1400">
              <a:latin typeface="Arial"/>
              <a:ea typeface="Arial"/>
              <a:cs typeface="Arial"/>
              <a:sym typeface="Arial"/>
            </a:endParaRPr>
          </a:p>
          <a:p>
            <a:pPr indent="-255903" lvl="2" marL="1347470" rtl="0" algn="l">
              <a:lnSpc>
                <a:spcPct val="100000"/>
              </a:lnSpc>
              <a:spcBef>
                <a:spcPts val="95"/>
              </a:spcBef>
              <a:spcAft>
                <a:spcPts val="0"/>
              </a:spcAft>
              <a:buSzPts val="1400"/>
              <a:buFont typeface="Arial"/>
              <a:buChar char="•"/>
            </a:pPr>
            <a:r>
              <a:rPr lang="en-US" sz="1400">
                <a:latin typeface="Arial"/>
                <a:ea typeface="Arial"/>
                <a:cs typeface="Arial"/>
                <a:sym typeface="Arial"/>
              </a:rPr>
              <a:t>2 Boys dormitory(with 2 attached bathrooms + toilet)</a:t>
            </a:r>
            <a:endParaRPr sz="1400">
              <a:latin typeface="Arial"/>
              <a:ea typeface="Arial"/>
              <a:cs typeface="Arial"/>
              <a:sym typeface="Arial"/>
            </a:endParaRPr>
          </a:p>
          <a:p>
            <a:pPr indent="-255903" lvl="2" marL="1347470" rtl="0" algn="l">
              <a:lnSpc>
                <a:spcPct val="100000"/>
              </a:lnSpc>
              <a:spcBef>
                <a:spcPts val="125"/>
              </a:spcBef>
              <a:spcAft>
                <a:spcPts val="0"/>
              </a:spcAft>
              <a:buSzPts val="1400"/>
              <a:buFont typeface="Arial"/>
              <a:buChar char="•"/>
            </a:pPr>
            <a:r>
              <a:rPr lang="en-US" sz="1400">
                <a:latin typeface="Arial"/>
                <a:ea typeface="Arial"/>
                <a:cs typeface="Arial"/>
                <a:sym typeface="Arial"/>
              </a:rPr>
              <a:t>2 Girls dormitory(with 2 attached bathrooms + toilet)</a:t>
            </a:r>
            <a:endParaRPr sz="1400">
              <a:latin typeface="Arial"/>
              <a:ea typeface="Arial"/>
              <a:cs typeface="Arial"/>
              <a:sym typeface="Arial"/>
            </a:endParaRPr>
          </a:p>
          <a:p>
            <a:pPr indent="-252729" lvl="1" marL="676910" rtl="0" algn="l">
              <a:lnSpc>
                <a:spcPct val="100000"/>
              </a:lnSpc>
              <a:spcBef>
                <a:spcPts val="120"/>
              </a:spcBef>
              <a:spcAft>
                <a:spcPts val="0"/>
              </a:spcAft>
              <a:buSzPts val="1400"/>
              <a:buFont typeface="Arial"/>
              <a:buChar char="•"/>
            </a:pPr>
            <a:r>
              <a:rPr lang="en-US" sz="1400">
                <a:latin typeface="Arial"/>
                <a:ea typeface="Arial"/>
                <a:cs typeface="Arial"/>
                <a:sym typeface="Arial"/>
              </a:rPr>
              <a:t>Other Facilities:</a:t>
            </a:r>
            <a:endParaRPr sz="1400">
              <a:latin typeface="Arial"/>
              <a:ea typeface="Arial"/>
              <a:cs typeface="Arial"/>
              <a:sym typeface="Arial"/>
            </a:endParaRPr>
          </a:p>
          <a:p>
            <a:pPr indent="-255903" lvl="2" marL="1347470" rtl="0" algn="l">
              <a:lnSpc>
                <a:spcPct val="100000"/>
              </a:lnSpc>
              <a:spcBef>
                <a:spcPts val="120"/>
              </a:spcBef>
              <a:spcAft>
                <a:spcPts val="0"/>
              </a:spcAft>
              <a:buSzPts val="1400"/>
              <a:buFont typeface="Arial"/>
              <a:buChar char="•"/>
            </a:pPr>
            <a:r>
              <a:rPr lang="en-US" sz="1400">
                <a:latin typeface="Arial"/>
                <a:ea typeface="Arial"/>
                <a:cs typeface="Arial"/>
                <a:sym typeface="Arial"/>
              </a:rPr>
              <a:t>Kitchen cum Dining Hall</a:t>
            </a:r>
            <a:endParaRPr sz="1400">
              <a:latin typeface="Arial"/>
              <a:ea typeface="Arial"/>
              <a:cs typeface="Arial"/>
              <a:sym typeface="Arial"/>
            </a:endParaRPr>
          </a:p>
          <a:p>
            <a:pPr indent="-255903" lvl="2" marL="1347470" rtl="0" algn="l">
              <a:lnSpc>
                <a:spcPct val="100000"/>
              </a:lnSpc>
              <a:spcBef>
                <a:spcPts val="120"/>
              </a:spcBef>
              <a:spcAft>
                <a:spcPts val="0"/>
              </a:spcAft>
              <a:buSzPts val="1400"/>
              <a:buFont typeface="Arial"/>
              <a:buChar char="•"/>
            </a:pPr>
            <a:r>
              <a:rPr lang="en-US" sz="1400">
                <a:latin typeface="Arial"/>
                <a:ea typeface="Arial"/>
                <a:cs typeface="Arial"/>
                <a:sym typeface="Arial"/>
              </a:rPr>
              <a:t>Multi-purpose room (has vocational training/ sewing equipment)</a:t>
            </a:r>
            <a:endParaRPr sz="1400">
              <a:latin typeface="Arial"/>
              <a:ea typeface="Arial"/>
              <a:cs typeface="Arial"/>
              <a:sym typeface="Arial"/>
            </a:endParaRPr>
          </a:p>
          <a:p>
            <a:pPr indent="-255903" lvl="2" marL="1347470" rtl="0" algn="l">
              <a:lnSpc>
                <a:spcPct val="100000"/>
              </a:lnSpc>
              <a:spcBef>
                <a:spcPts val="120"/>
              </a:spcBef>
              <a:spcAft>
                <a:spcPts val="0"/>
              </a:spcAft>
              <a:buSzPts val="1400"/>
              <a:buFont typeface="Arial"/>
              <a:buChar char="•"/>
            </a:pPr>
            <a:r>
              <a:rPr lang="en-US" sz="1400">
                <a:latin typeface="Arial"/>
                <a:ea typeface="Arial"/>
                <a:cs typeface="Arial"/>
                <a:sym typeface="Arial"/>
              </a:rPr>
              <a:t>Office room with attached bathroom</a:t>
            </a:r>
            <a:endParaRPr sz="1400">
              <a:latin typeface="Arial"/>
              <a:ea typeface="Arial"/>
              <a:cs typeface="Arial"/>
              <a:sym typeface="Arial"/>
            </a:endParaRPr>
          </a:p>
          <a:p>
            <a:pPr indent="-255903" lvl="2" marL="1347470" rtl="0" algn="l">
              <a:lnSpc>
                <a:spcPct val="100000"/>
              </a:lnSpc>
              <a:spcBef>
                <a:spcPts val="100"/>
              </a:spcBef>
              <a:spcAft>
                <a:spcPts val="0"/>
              </a:spcAft>
              <a:buSzPts val="1400"/>
              <a:buFont typeface="Arial"/>
              <a:buChar char="•"/>
            </a:pPr>
            <a:r>
              <a:rPr lang="en-US" sz="1400">
                <a:latin typeface="Arial"/>
                <a:ea typeface="Arial"/>
                <a:cs typeface="Arial"/>
                <a:sym typeface="Arial"/>
              </a:rPr>
              <a:t>Additional boys and </a:t>
            </a:r>
            <a:r>
              <a:rPr lang="en-US"/>
              <a:t>girls</a:t>
            </a:r>
            <a:r>
              <a:rPr lang="en-US" sz="1400">
                <a:latin typeface="Arial"/>
                <a:ea typeface="Arial"/>
                <a:cs typeface="Arial"/>
                <a:sym typeface="Arial"/>
              </a:rPr>
              <a:t> toilets for day school</a:t>
            </a:r>
            <a:endParaRPr sz="1400">
              <a:latin typeface="Arial"/>
              <a:ea typeface="Arial"/>
              <a:cs typeface="Arial"/>
              <a:sym typeface="Arial"/>
            </a:endParaRPr>
          </a:p>
          <a:p>
            <a:pPr indent="-255903" lvl="2" marL="1347470" rtl="0" algn="l">
              <a:lnSpc>
                <a:spcPct val="100000"/>
              </a:lnSpc>
              <a:spcBef>
                <a:spcPts val="120"/>
              </a:spcBef>
              <a:spcAft>
                <a:spcPts val="0"/>
              </a:spcAft>
              <a:buSzPts val="1400"/>
              <a:buFont typeface="Arial"/>
              <a:buChar char="•"/>
            </a:pPr>
            <a:r>
              <a:rPr lang="en-US" sz="1400">
                <a:latin typeface="Arial"/>
                <a:ea typeface="Arial"/>
                <a:cs typeface="Arial"/>
                <a:sym typeface="Arial"/>
              </a:rPr>
              <a:t>Visitors House</a:t>
            </a:r>
            <a:endParaRPr sz="1400">
              <a:latin typeface="Arial"/>
              <a:ea typeface="Arial"/>
              <a:cs typeface="Arial"/>
              <a:sym typeface="Arial"/>
            </a:endParaRPr>
          </a:p>
        </p:txBody>
      </p:sp>
      <p:graphicFrame>
        <p:nvGraphicFramePr>
          <p:cNvPr id="112" name="Google Shape;112;p6"/>
          <p:cNvGraphicFramePr/>
          <p:nvPr/>
        </p:nvGraphicFramePr>
        <p:xfrm>
          <a:off x="483165" y="4114800"/>
          <a:ext cx="3000000" cy="3000000"/>
        </p:xfrm>
        <a:graphic>
          <a:graphicData uri="http://schemas.openxmlformats.org/drawingml/2006/table">
            <a:tbl>
              <a:tblPr bandRow="1" firstRow="1">
                <a:noFill/>
                <a:tableStyleId>{BCFF5205-E01B-4CE7-85EF-00EC3DBBC3FE}</a:tableStyleId>
              </a:tblPr>
              <a:tblGrid>
                <a:gridCol w="5092825"/>
              </a:tblGrid>
              <a:tr h="434350">
                <a:tc>
                  <a:txBody>
                    <a:bodyPr/>
                    <a:lstStyle/>
                    <a:p>
                      <a:pPr indent="0" lvl="0" marL="81915" marR="0" rtl="0" algn="l">
                        <a:lnSpc>
                          <a:spcPct val="100000"/>
                        </a:lnSpc>
                        <a:spcBef>
                          <a:spcPts val="0"/>
                        </a:spcBef>
                        <a:spcAft>
                          <a:spcPts val="0"/>
                        </a:spcAft>
                        <a:buNone/>
                      </a:pPr>
                      <a:r>
                        <a:rPr b="1" lang="en-US" sz="1600" u="none" cap="none" strike="noStrike">
                          <a:latin typeface="Calibri"/>
                          <a:ea typeface="Calibri"/>
                          <a:cs typeface="Calibri"/>
                          <a:sym typeface="Calibri"/>
                        </a:rPr>
                        <a:t>Students as of April 2025</a:t>
                      </a:r>
                      <a:endParaRPr sz="1600" u="none" cap="none" strike="noStrike">
                        <a:latin typeface="Calibri"/>
                        <a:ea typeface="Calibri"/>
                        <a:cs typeface="Calibri"/>
                        <a:sym typeface="Calibri"/>
                      </a:endParaRPr>
                    </a:p>
                  </a:txBody>
                  <a:tcPr marT="22225" marB="0" marR="0" marL="0">
                    <a:lnB cap="flat" cmpd="sng" w="9525">
                      <a:solidFill>
                        <a:srgbClr val="E0EED9"/>
                      </a:solidFill>
                      <a:prstDash val="solid"/>
                      <a:round/>
                      <a:headEnd len="sm" w="sm" type="none"/>
                      <a:tailEnd len="sm" w="sm" type="none"/>
                    </a:lnB>
                    <a:solidFill>
                      <a:srgbClr val="F8F8F8"/>
                    </a:solidFill>
                  </a:tcPr>
                </a:tc>
              </a:tr>
              <a:tr h="2053600">
                <a:tc>
                  <a:txBody>
                    <a:bodyPr/>
                    <a:lstStyle/>
                    <a:p>
                      <a:pPr indent="0" lvl="0" marL="81915" marR="0" rtl="0" algn="l">
                        <a:lnSpc>
                          <a:spcPct val="100000"/>
                        </a:lnSpc>
                        <a:spcBef>
                          <a:spcPts val="0"/>
                        </a:spcBef>
                        <a:spcAft>
                          <a:spcPts val="0"/>
                        </a:spcAft>
                        <a:buNone/>
                      </a:pPr>
                      <a:r>
                        <a:rPr b="1" lang="en-US" sz="1400" u="none" cap="none" strike="noStrike">
                          <a:latin typeface="Calibri"/>
                          <a:ea typeface="Calibri"/>
                          <a:cs typeface="Calibri"/>
                          <a:sym typeface="Calibri"/>
                        </a:rPr>
                        <a:t>68 Students Total (Hostellers + Day Scholars)</a:t>
                      </a:r>
                      <a:endParaRPr sz="1400" u="none" cap="none" strike="noStrike">
                        <a:latin typeface="Calibri"/>
                        <a:ea typeface="Calibri"/>
                        <a:cs typeface="Calibri"/>
                        <a:sym typeface="Calibri"/>
                      </a:endParaRPr>
                    </a:p>
                    <a:p>
                      <a:pPr indent="-286385" lvl="0" marL="368300" marR="0" rtl="0" algn="l">
                        <a:lnSpc>
                          <a:spcPct val="100000"/>
                        </a:lnSpc>
                        <a:spcBef>
                          <a:spcPts val="5"/>
                        </a:spcBef>
                        <a:spcAft>
                          <a:spcPts val="0"/>
                        </a:spcAft>
                        <a:buSzPts val="1300"/>
                        <a:buFont typeface="Arial"/>
                        <a:buChar char="•"/>
                      </a:pPr>
                      <a:r>
                        <a:rPr b="1" lang="en-US" sz="1300" u="none" cap="none" strike="noStrike">
                          <a:latin typeface="Calibri"/>
                          <a:ea typeface="Calibri"/>
                          <a:cs typeface="Calibri"/>
                          <a:sym typeface="Calibri"/>
                        </a:rPr>
                        <a:t>Hostellers: 25 </a:t>
                      </a:r>
                      <a:r>
                        <a:rPr lang="en-US" sz="1300" u="none" cap="none" strike="noStrike">
                          <a:latin typeface="Calibri"/>
                          <a:ea typeface="Calibri"/>
                          <a:cs typeface="Calibri"/>
                          <a:sym typeface="Calibri"/>
                        </a:rPr>
                        <a:t>(Mental Retardation/Autistic/Hearing Impaired)</a:t>
                      </a:r>
                      <a:endParaRPr sz="1300" u="none" cap="none" strike="noStrike">
                        <a:latin typeface="Calibri"/>
                        <a:ea typeface="Calibri"/>
                        <a:cs typeface="Calibri"/>
                        <a:sym typeface="Calibri"/>
                      </a:endParaRPr>
                    </a:p>
                    <a:p>
                      <a:pPr indent="-286385" lvl="1" marL="825500" marR="0" rtl="0" algn="l">
                        <a:lnSpc>
                          <a:spcPct val="100000"/>
                        </a:lnSpc>
                        <a:spcBef>
                          <a:spcPts val="0"/>
                        </a:spcBef>
                        <a:spcAft>
                          <a:spcPts val="0"/>
                        </a:spcAft>
                        <a:buSzPts val="1300"/>
                        <a:buFont typeface="Arial"/>
                        <a:buChar char="•"/>
                      </a:pPr>
                      <a:r>
                        <a:rPr lang="en-US" sz="1300" u="none" cap="none" strike="noStrike">
                          <a:latin typeface="Calibri"/>
                          <a:ea typeface="Calibri"/>
                          <a:cs typeface="Calibri"/>
                          <a:sym typeface="Calibri"/>
                        </a:rPr>
                        <a:t>17 Boys and 8 Girls</a:t>
                      </a:r>
                      <a:endParaRPr sz="1300" u="none" cap="none" strike="noStrike">
                        <a:latin typeface="Calibri"/>
                        <a:ea typeface="Calibri"/>
                        <a:cs typeface="Calibri"/>
                        <a:sym typeface="Calibri"/>
                      </a:endParaRPr>
                    </a:p>
                    <a:p>
                      <a:pPr indent="-286385" lvl="0" marL="368300" marR="0" rtl="0" algn="l">
                        <a:lnSpc>
                          <a:spcPct val="100000"/>
                        </a:lnSpc>
                        <a:spcBef>
                          <a:spcPts val="0"/>
                        </a:spcBef>
                        <a:spcAft>
                          <a:spcPts val="0"/>
                        </a:spcAft>
                        <a:buSzPts val="1300"/>
                        <a:buFont typeface="Arial"/>
                        <a:buChar char="•"/>
                      </a:pPr>
                      <a:r>
                        <a:rPr b="1" lang="en-US" sz="1300" u="none" cap="none" strike="noStrike">
                          <a:latin typeface="Calibri"/>
                          <a:ea typeface="Calibri"/>
                          <a:cs typeface="Calibri"/>
                          <a:sym typeface="Calibri"/>
                        </a:rPr>
                        <a:t>Full time (all day) Day Scholars: ~43</a:t>
                      </a:r>
                      <a:r>
                        <a:rPr lang="en-US" sz="1300" u="none" cap="none" strike="noStrike">
                          <a:latin typeface="Calibri"/>
                          <a:ea typeface="Calibri"/>
                          <a:cs typeface="Calibri"/>
                          <a:sym typeface="Calibri"/>
                        </a:rPr>
                        <a:t>(Mental Retardation/Autistic/Hearing Impaired)</a:t>
                      </a:r>
                      <a:endParaRPr sz="1300" u="none" cap="none" strike="noStrike">
                        <a:latin typeface="Calibri"/>
                        <a:ea typeface="Calibri"/>
                        <a:cs typeface="Calibri"/>
                        <a:sym typeface="Calibri"/>
                      </a:endParaRPr>
                    </a:p>
                    <a:p>
                      <a:pPr indent="-286385" lvl="1" marL="825500" marR="0" rtl="0" algn="l">
                        <a:lnSpc>
                          <a:spcPct val="100000"/>
                        </a:lnSpc>
                        <a:spcBef>
                          <a:spcPts val="25"/>
                        </a:spcBef>
                        <a:spcAft>
                          <a:spcPts val="0"/>
                        </a:spcAft>
                        <a:buSzPts val="1300"/>
                        <a:buFont typeface="Arial"/>
                        <a:buChar char="•"/>
                      </a:pPr>
                      <a:r>
                        <a:rPr lang="en-US" sz="1300" u="none" cap="none" strike="noStrike">
                          <a:latin typeface="Calibri"/>
                          <a:ea typeface="Calibri"/>
                          <a:cs typeface="Calibri"/>
                          <a:sym typeface="Calibri"/>
                        </a:rPr>
                        <a:t>25 Boys and 18 Girls</a:t>
                      </a:r>
                      <a:endParaRPr sz="1300" u="none" cap="none" strike="noStrike">
                        <a:latin typeface="Calibri"/>
                        <a:ea typeface="Calibri"/>
                        <a:cs typeface="Calibri"/>
                        <a:sym typeface="Calibri"/>
                      </a:endParaRPr>
                    </a:p>
                    <a:p>
                      <a:pPr indent="0" lvl="0" marL="0" marR="0" rtl="0" algn="l">
                        <a:lnSpc>
                          <a:spcPct val="100000"/>
                        </a:lnSpc>
                        <a:spcBef>
                          <a:spcPts val="0"/>
                        </a:spcBef>
                        <a:spcAft>
                          <a:spcPts val="0"/>
                        </a:spcAft>
                        <a:buNone/>
                      </a:pPr>
                      <a:r>
                        <a:t/>
                      </a:r>
                      <a:endParaRPr sz="1300" u="none" cap="none" strike="noStrike">
                        <a:latin typeface="Times New Roman"/>
                        <a:ea typeface="Times New Roman"/>
                        <a:cs typeface="Times New Roman"/>
                        <a:sym typeface="Times New Roman"/>
                      </a:endParaRPr>
                    </a:p>
                    <a:p>
                      <a:pPr indent="0" lvl="0" marL="81915" marR="131445" rtl="0" algn="l">
                        <a:lnSpc>
                          <a:spcPct val="101699"/>
                        </a:lnSpc>
                        <a:spcBef>
                          <a:spcPts val="0"/>
                        </a:spcBef>
                        <a:spcAft>
                          <a:spcPts val="0"/>
                        </a:spcAft>
                        <a:buNone/>
                      </a:pPr>
                      <a:r>
                        <a:rPr b="1" lang="en-US" sz="1300" u="none" cap="none" strike="noStrike">
                          <a:latin typeface="Calibri"/>
                          <a:ea typeface="Calibri"/>
                          <a:cs typeface="Calibri"/>
                          <a:sym typeface="Calibri"/>
                        </a:rPr>
                        <a:t>Evening Day Scholars</a:t>
                      </a:r>
                      <a:r>
                        <a:rPr lang="en-US" sz="1300" u="none" cap="none" strike="noStrike">
                          <a:latin typeface="Calibri"/>
                          <a:ea typeface="Calibri"/>
                          <a:cs typeface="Calibri"/>
                          <a:sym typeface="Calibri"/>
                        </a:rPr>
                        <a:t> (3-6pm): 10~15(Students who attend local Govt. School can drop By SHED for tuition help)</a:t>
                      </a:r>
                      <a:endParaRPr sz="1300" u="none" cap="none" strike="noStrike">
                        <a:latin typeface="Calibri"/>
                        <a:ea typeface="Calibri"/>
                        <a:cs typeface="Calibri"/>
                        <a:sym typeface="Calibri"/>
                      </a:endParaRPr>
                    </a:p>
                  </a:txBody>
                  <a:tcPr marT="12700" marB="0" marR="0" marL="0">
                    <a:lnT cap="flat" cmpd="sng" w="9525">
                      <a:solidFill>
                        <a:srgbClr val="E0EED9"/>
                      </a:solidFill>
                      <a:prstDash val="solid"/>
                      <a:round/>
                      <a:headEnd len="sm" w="sm" type="none"/>
                      <a:tailEnd len="sm" w="sm" type="none"/>
                    </a:lnT>
                    <a:solidFill>
                      <a:srgbClr val="E0EED9"/>
                    </a:solidFill>
                  </a:tcPr>
                </a:tc>
              </a:tr>
            </a:tbl>
          </a:graphicData>
        </a:graphic>
      </p:graphicFrame>
      <p:pic>
        <p:nvPicPr>
          <p:cNvPr id="113" name="Google Shape;113;p6"/>
          <p:cNvPicPr preferRelativeResize="0"/>
          <p:nvPr/>
        </p:nvPicPr>
        <p:blipFill rotWithShape="1">
          <a:blip r:embed="rId3">
            <a:alphaModFix/>
          </a:blip>
          <a:srcRect b="0" l="0" r="0" t="0"/>
          <a:stretch/>
        </p:blipFill>
        <p:spPr>
          <a:xfrm>
            <a:off x="6480691" y="3101339"/>
            <a:ext cx="2510909" cy="1656714"/>
          </a:xfrm>
          <a:prstGeom prst="rect">
            <a:avLst/>
          </a:prstGeom>
          <a:noFill/>
          <a:ln>
            <a:noFill/>
          </a:ln>
        </p:spPr>
      </p:pic>
      <p:pic>
        <p:nvPicPr>
          <p:cNvPr id="114" name="Google Shape;114;p6"/>
          <p:cNvPicPr preferRelativeResize="0"/>
          <p:nvPr/>
        </p:nvPicPr>
        <p:blipFill rotWithShape="1">
          <a:blip r:embed="rId4">
            <a:alphaModFix/>
          </a:blip>
          <a:srcRect b="0" l="0" r="0" t="0"/>
          <a:stretch/>
        </p:blipFill>
        <p:spPr>
          <a:xfrm>
            <a:off x="6477000" y="4817910"/>
            <a:ext cx="2515053" cy="1735290"/>
          </a:xfrm>
          <a:prstGeom prst="rect">
            <a:avLst/>
          </a:prstGeom>
          <a:noFill/>
          <a:ln>
            <a:noFill/>
          </a:ln>
        </p:spPr>
      </p:pic>
      <p:pic>
        <p:nvPicPr>
          <p:cNvPr id="115" name="Google Shape;115;p6"/>
          <p:cNvPicPr preferRelativeResize="0"/>
          <p:nvPr/>
        </p:nvPicPr>
        <p:blipFill rotWithShape="1">
          <a:blip r:embed="rId5">
            <a:alphaModFix/>
          </a:blip>
          <a:srcRect b="0" l="0" r="0" t="0"/>
          <a:stretch/>
        </p:blipFill>
        <p:spPr>
          <a:xfrm>
            <a:off x="6487704" y="1164771"/>
            <a:ext cx="2505741" cy="18832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9" name="Shape 119"/>
        <p:cNvGrpSpPr/>
        <p:nvPr/>
      </p:nvGrpSpPr>
      <p:grpSpPr>
        <a:xfrm>
          <a:off x="0" y="0"/>
          <a:ext cx="0" cy="0"/>
          <a:chOff x="0" y="0"/>
          <a:chExt cx="0" cy="0"/>
        </a:xfrm>
      </p:grpSpPr>
      <p:sp>
        <p:nvSpPr>
          <p:cNvPr id="120" name="Google Shape;120;p7"/>
          <p:cNvSpPr txBox="1"/>
          <p:nvPr>
            <p:ph type="title"/>
          </p:nvPr>
        </p:nvSpPr>
        <p:spPr>
          <a:xfrm>
            <a:off x="133319" y="188417"/>
            <a:ext cx="8919671" cy="806888"/>
          </a:xfrm>
          <a:prstGeom prst="rect">
            <a:avLst/>
          </a:prstGeom>
          <a:noFill/>
          <a:ln>
            <a:noFill/>
          </a:ln>
        </p:spPr>
        <p:txBody>
          <a:bodyPr anchorCtr="0" anchor="t" bIns="0" lIns="0" spcFirstLastPara="1" rIns="0" wrap="square" tIns="250425">
            <a:spAutoFit/>
          </a:bodyPr>
          <a:lstStyle/>
          <a:p>
            <a:pPr indent="0" lvl="0" marL="576580" rtl="0" algn="l">
              <a:lnSpc>
                <a:spcPct val="100000"/>
              </a:lnSpc>
              <a:spcBef>
                <a:spcPts val="0"/>
              </a:spcBef>
              <a:spcAft>
                <a:spcPts val="0"/>
              </a:spcAft>
              <a:buNone/>
            </a:pPr>
            <a:r>
              <a:rPr lang="en-US" sz="3600">
                <a:solidFill>
                  <a:schemeClr val="accent1"/>
                </a:solidFill>
                <a:latin typeface="Arial"/>
                <a:ea typeface="Arial"/>
                <a:cs typeface="Arial"/>
                <a:sym typeface="Arial"/>
              </a:rPr>
              <a:t>SHED STAFF</a:t>
            </a:r>
            <a:endParaRPr sz="3600">
              <a:solidFill>
                <a:schemeClr val="accent1"/>
              </a:solidFill>
              <a:latin typeface="Arial"/>
              <a:ea typeface="Arial"/>
              <a:cs typeface="Arial"/>
              <a:sym typeface="Arial"/>
            </a:endParaRPr>
          </a:p>
        </p:txBody>
      </p:sp>
      <p:sp>
        <p:nvSpPr>
          <p:cNvPr id="121" name="Google Shape;121;p7"/>
          <p:cNvSpPr txBox="1"/>
          <p:nvPr/>
        </p:nvSpPr>
        <p:spPr>
          <a:xfrm>
            <a:off x="537235" y="1439038"/>
            <a:ext cx="6776700" cy="5355300"/>
          </a:xfrm>
          <a:prstGeom prst="rect">
            <a:avLst/>
          </a:prstGeom>
          <a:noFill/>
          <a:ln>
            <a:noFill/>
          </a:ln>
        </p:spPr>
        <p:txBody>
          <a:bodyPr anchorCtr="0" anchor="t" bIns="0" lIns="0" spcFirstLastPara="1" rIns="0" wrap="square" tIns="27925">
            <a:spAutoFit/>
          </a:bodyPr>
          <a:lstStyle/>
          <a:p>
            <a:pPr indent="-255904" lvl="0" marL="268605" rtl="0" algn="l">
              <a:lnSpc>
                <a:spcPct val="100000"/>
              </a:lnSpc>
              <a:spcBef>
                <a:spcPts val="0"/>
              </a:spcBef>
              <a:spcAft>
                <a:spcPts val="0"/>
              </a:spcAft>
              <a:buSzPts val="2400"/>
              <a:buFont typeface="Arial"/>
              <a:buChar char="•"/>
            </a:pPr>
            <a:r>
              <a:rPr lang="en-US" sz="1800">
                <a:latin typeface="Calibri"/>
                <a:ea typeface="Calibri"/>
                <a:cs typeface="Calibri"/>
                <a:sym typeface="Calibri"/>
              </a:rPr>
              <a:t>Staff funded by ASHA (11)</a:t>
            </a:r>
            <a:endParaRPr sz="1800">
              <a:latin typeface="Calibri"/>
              <a:ea typeface="Calibri"/>
              <a:cs typeface="Calibri"/>
              <a:sym typeface="Calibri"/>
            </a:endParaRPr>
          </a:p>
          <a:p>
            <a:pPr indent="-256540" lvl="1" marL="628015" marR="666115" rtl="0" algn="l">
              <a:lnSpc>
                <a:spcPct val="115625"/>
              </a:lnSpc>
              <a:spcBef>
                <a:spcPts val="439"/>
              </a:spcBef>
              <a:spcAft>
                <a:spcPts val="0"/>
              </a:spcAft>
              <a:buSzPts val="1800"/>
              <a:buFont typeface="Arial"/>
              <a:buChar char="•"/>
            </a:pPr>
            <a:r>
              <a:rPr lang="en-US" sz="1600">
                <a:latin typeface="Calibri"/>
                <a:ea typeface="Calibri"/>
                <a:cs typeface="Calibri"/>
                <a:sym typeface="Calibri"/>
              </a:rPr>
              <a:t>4 Special Ed (2 Specialized in Mental Retardation and 2 Speech Therapists for Hearing Impaired)</a:t>
            </a:r>
            <a:endParaRPr sz="1600">
              <a:latin typeface="Calibri"/>
              <a:ea typeface="Calibri"/>
              <a:cs typeface="Calibri"/>
              <a:sym typeface="Calibri"/>
            </a:endParaRPr>
          </a:p>
          <a:p>
            <a:pPr indent="-255904" lvl="1" marL="628015" rtl="0" algn="l">
              <a:lnSpc>
                <a:spcPct val="100000"/>
              </a:lnSpc>
              <a:spcBef>
                <a:spcPts val="260"/>
              </a:spcBef>
              <a:spcAft>
                <a:spcPts val="0"/>
              </a:spcAft>
              <a:buSzPts val="1800"/>
              <a:buFont typeface="Arial"/>
              <a:buChar char="•"/>
            </a:pPr>
            <a:r>
              <a:rPr lang="en-US" sz="1600">
                <a:latin typeface="Calibri"/>
                <a:ea typeface="Calibri"/>
                <a:cs typeface="Calibri"/>
                <a:sym typeface="Calibri"/>
              </a:rPr>
              <a:t>1 Regular &amp; computer teacher/office Asstt</a:t>
            </a:r>
            <a:endParaRPr sz="1600">
              <a:latin typeface="Calibri"/>
              <a:ea typeface="Calibri"/>
              <a:cs typeface="Calibri"/>
              <a:sym typeface="Calibri"/>
            </a:endParaRPr>
          </a:p>
          <a:p>
            <a:pPr indent="-255904" lvl="1" marL="628015" rtl="0" algn="l">
              <a:lnSpc>
                <a:spcPct val="100000"/>
              </a:lnSpc>
              <a:spcBef>
                <a:spcPts val="315"/>
              </a:spcBef>
              <a:spcAft>
                <a:spcPts val="0"/>
              </a:spcAft>
              <a:buSzPts val="1800"/>
              <a:buFont typeface="Arial"/>
              <a:buChar char="•"/>
            </a:pPr>
            <a:r>
              <a:rPr lang="en-US" sz="1600">
                <a:latin typeface="Calibri"/>
                <a:ea typeface="Calibri"/>
                <a:cs typeface="Calibri"/>
                <a:sym typeface="Calibri"/>
              </a:rPr>
              <a:t>1 Community worker/ part time teacher</a:t>
            </a:r>
            <a:endParaRPr sz="1600">
              <a:latin typeface="Calibri"/>
              <a:ea typeface="Calibri"/>
              <a:cs typeface="Calibri"/>
              <a:sym typeface="Calibri"/>
            </a:endParaRPr>
          </a:p>
          <a:p>
            <a:pPr indent="-255904" lvl="1" marL="628015" rtl="0" algn="l">
              <a:lnSpc>
                <a:spcPct val="100000"/>
              </a:lnSpc>
              <a:spcBef>
                <a:spcPts val="360"/>
              </a:spcBef>
              <a:spcAft>
                <a:spcPts val="0"/>
              </a:spcAft>
              <a:buSzPts val="1800"/>
              <a:buFont typeface="Arial"/>
              <a:buChar char="•"/>
            </a:pPr>
            <a:r>
              <a:rPr lang="en-US" sz="1600">
                <a:latin typeface="Calibri"/>
                <a:ea typeface="Calibri"/>
                <a:cs typeface="Calibri"/>
                <a:sym typeface="Calibri"/>
              </a:rPr>
              <a:t>4 Caregivers</a:t>
            </a:r>
            <a:endParaRPr sz="1600">
              <a:latin typeface="Calibri"/>
              <a:ea typeface="Calibri"/>
              <a:cs typeface="Calibri"/>
              <a:sym typeface="Calibri"/>
            </a:endParaRPr>
          </a:p>
          <a:p>
            <a:pPr indent="-255904" lvl="1" marL="628015" rtl="0" algn="l">
              <a:lnSpc>
                <a:spcPct val="100000"/>
              </a:lnSpc>
              <a:spcBef>
                <a:spcPts val="310"/>
              </a:spcBef>
              <a:spcAft>
                <a:spcPts val="0"/>
              </a:spcAft>
              <a:buSzPts val="1800"/>
              <a:buFont typeface="Arial"/>
              <a:buChar char="•"/>
            </a:pPr>
            <a:r>
              <a:rPr lang="en-US" sz="1600">
                <a:latin typeface="Calibri"/>
                <a:ea typeface="Calibri"/>
                <a:cs typeface="Calibri"/>
                <a:sym typeface="Calibri"/>
              </a:rPr>
              <a:t>1 Caregiver &amp; Cook</a:t>
            </a:r>
            <a:endParaRPr sz="1600">
              <a:latin typeface="Calibri"/>
              <a:ea typeface="Calibri"/>
              <a:cs typeface="Calibri"/>
              <a:sym typeface="Calibri"/>
            </a:endParaRPr>
          </a:p>
          <a:p>
            <a:pPr indent="0" lvl="1" marL="0" rtl="0" algn="l">
              <a:lnSpc>
                <a:spcPct val="100000"/>
              </a:lnSpc>
              <a:spcBef>
                <a:spcPts val="585"/>
              </a:spcBef>
              <a:spcAft>
                <a:spcPts val="0"/>
              </a:spcAft>
              <a:buSzPts val="1600"/>
              <a:buFont typeface="Arial"/>
              <a:buNone/>
            </a:pPr>
            <a:r>
              <a:t/>
            </a:r>
            <a:endParaRPr sz="1600">
              <a:latin typeface="Calibri"/>
              <a:ea typeface="Calibri"/>
              <a:cs typeface="Calibri"/>
              <a:sym typeface="Calibri"/>
            </a:endParaRPr>
          </a:p>
          <a:p>
            <a:pPr indent="-304165" lvl="0" marL="316865" rtl="0" algn="l">
              <a:lnSpc>
                <a:spcPct val="100000"/>
              </a:lnSpc>
              <a:spcBef>
                <a:spcPts val="0"/>
              </a:spcBef>
              <a:spcAft>
                <a:spcPts val="0"/>
              </a:spcAft>
              <a:buSzPts val="2000"/>
              <a:buFont typeface="Arial"/>
              <a:buChar char="•"/>
            </a:pPr>
            <a:r>
              <a:rPr lang="en-US" sz="1800">
                <a:latin typeface="Calibri"/>
                <a:ea typeface="Calibri"/>
                <a:cs typeface="Calibri"/>
                <a:sym typeface="Calibri"/>
              </a:rPr>
              <a:t>Staff funded from local funds</a:t>
            </a:r>
            <a:endParaRPr sz="1800">
              <a:latin typeface="Calibri"/>
              <a:ea typeface="Calibri"/>
              <a:cs typeface="Calibri"/>
              <a:sym typeface="Calibri"/>
            </a:endParaRPr>
          </a:p>
          <a:p>
            <a:pPr indent="-252729" lvl="1" marL="676910" rtl="0" algn="l">
              <a:lnSpc>
                <a:spcPct val="100000"/>
              </a:lnSpc>
              <a:spcBef>
                <a:spcPts val="345"/>
              </a:spcBef>
              <a:spcAft>
                <a:spcPts val="0"/>
              </a:spcAft>
              <a:buSzPts val="1800"/>
              <a:buFont typeface="Arial"/>
              <a:buChar char="•"/>
            </a:pPr>
            <a:r>
              <a:rPr lang="en-US" sz="1600">
                <a:latin typeface="Calibri"/>
                <a:ea typeface="Calibri"/>
                <a:cs typeface="Calibri"/>
                <a:sym typeface="Calibri"/>
              </a:rPr>
              <a:t>1 </a:t>
            </a:r>
            <a:r>
              <a:rPr lang="en-US" sz="1600">
                <a:latin typeface="Calibri"/>
                <a:ea typeface="Calibri"/>
                <a:cs typeface="Calibri"/>
                <a:sym typeface="Calibri"/>
              </a:rPr>
              <a:t>Caregiver</a:t>
            </a:r>
            <a:r>
              <a:rPr lang="en-US" sz="1600">
                <a:latin typeface="Calibri"/>
                <a:ea typeface="Calibri"/>
                <a:cs typeface="Calibri"/>
                <a:sym typeface="Calibri"/>
              </a:rPr>
              <a:t> (hired for new girls' hostel)</a:t>
            </a:r>
            <a:endParaRPr sz="1600">
              <a:latin typeface="Calibri"/>
              <a:ea typeface="Calibri"/>
              <a:cs typeface="Calibri"/>
              <a:sym typeface="Calibri"/>
            </a:endParaRPr>
          </a:p>
          <a:p>
            <a:pPr indent="-252729" lvl="1" marL="676910" rtl="0" algn="l">
              <a:lnSpc>
                <a:spcPct val="100000"/>
              </a:lnSpc>
              <a:spcBef>
                <a:spcPts val="315"/>
              </a:spcBef>
              <a:spcAft>
                <a:spcPts val="0"/>
              </a:spcAft>
              <a:buSzPts val="1800"/>
              <a:buFont typeface="Arial"/>
              <a:buChar char="•"/>
            </a:pPr>
            <a:r>
              <a:rPr lang="en-US" sz="1600">
                <a:latin typeface="Calibri"/>
                <a:ea typeface="Calibri"/>
                <a:cs typeface="Calibri"/>
                <a:sym typeface="Calibri"/>
              </a:rPr>
              <a:t>1 Part-time Music Teacher, Sumi Das (once a week)</a:t>
            </a:r>
            <a:endParaRPr sz="1600">
              <a:latin typeface="Calibri"/>
              <a:ea typeface="Calibri"/>
              <a:cs typeface="Calibri"/>
              <a:sym typeface="Calibri"/>
            </a:endParaRPr>
          </a:p>
          <a:p>
            <a:pPr indent="-252729" lvl="1" marL="676910" rtl="0" algn="l">
              <a:lnSpc>
                <a:spcPct val="100000"/>
              </a:lnSpc>
              <a:spcBef>
                <a:spcPts val="335"/>
              </a:spcBef>
              <a:spcAft>
                <a:spcPts val="0"/>
              </a:spcAft>
              <a:buSzPts val="1800"/>
              <a:buFont typeface="Arial"/>
              <a:buChar char="•"/>
            </a:pPr>
            <a:r>
              <a:rPr lang="en-US" sz="1600">
                <a:latin typeface="Calibri"/>
                <a:ea typeface="Calibri"/>
                <a:cs typeface="Calibri"/>
                <a:sym typeface="Calibri"/>
              </a:rPr>
              <a:t>1 Part-time visiting doctor, Dr Abdul (once a month or on-call) - transportation costs provided</a:t>
            </a:r>
            <a:endParaRPr sz="1600">
              <a:latin typeface="Calibri"/>
              <a:ea typeface="Calibri"/>
              <a:cs typeface="Calibri"/>
              <a:sym typeface="Calibri"/>
            </a:endParaRPr>
          </a:p>
          <a:p>
            <a:pPr indent="0" lvl="1" marL="0" rtl="0" algn="l">
              <a:lnSpc>
                <a:spcPct val="100000"/>
              </a:lnSpc>
              <a:spcBef>
                <a:spcPts val="585"/>
              </a:spcBef>
              <a:spcAft>
                <a:spcPts val="0"/>
              </a:spcAft>
              <a:buSzPts val="1600"/>
              <a:buFont typeface="Arial"/>
              <a:buNone/>
            </a:pPr>
            <a:r>
              <a:t/>
            </a:r>
            <a:endParaRPr sz="1600">
              <a:latin typeface="Calibri"/>
              <a:ea typeface="Calibri"/>
              <a:cs typeface="Calibri"/>
              <a:sym typeface="Calibri"/>
            </a:endParaRPr>
          </a:p>
          <a:p>
            <a:pPr indent="-304165" lvl="0" marL="316865" rtl="0" algn="l">
              <a:lnSpc>
                <a:spcPct val="100000"/>
              </a:lnSpc>
              <a:spcBef>
                <a:spcPts val="0"/>
              </a:spcBef>
              <a:spcAft>
                <a:spcPts val="0"/>
              </a:spcAft>
              <a:buSzPts val="2000"/>
              <a:buFont typeface="Arial"/>
              <a:buChar char="•"/>
            </a:pPr>
            <a:r>
              <a:rPr lang="en-US" sz="1800">
                <a:latin typeface="Calibri"/>
                <a:ea typeface="Calibri"/>
                <a:cs typeface="Calibri"/>
                <a:sym typeface="Calibri"/>
              </a:rPr>
              <a:t>Future staff (to be supported via local funds)</a:t>
            </a:r>
            <a:endParaRPr sz="1800">
              <a:latin typeface="Calibri"/>
              <a:ea typeface="Calibri"/>
              <a:cs typeface="Calibri"/>
              <a:sym typeface="Calibri"/>
            </a:endParaRPr>
          </a:p>
          <a:p>
            <a:pPr indent="-252729" lvl="1" marL="676910" rtl="0" algn="l">
              <a:lnSpc>
                <a:spcPct val="100000"/>
              </a:lnSpc>
              <a:spcBef>
                <a:spcPts val="325"/>
              </a:spcBef>
              <a:spcAft>
                <a:spcPts val="0"/>
              </a:spcAft>
              <a:buSzPts val="1800"/>
              <a:buFont typeface="Arial"/>
              <a:buChar char="•"/>
            </a:pPr>
            <a:r>
              <a:rPr lang="en-US" sz="1600">
                <a:latin typeface="Calibri"/>
                <a:ea typeface="Calibri"/>
                <a:cs typeface="Calibri"/>
                <a:sym typeface="Calibri"/>
              </a:rPr>
              <a:t>1 Special Ed/Regular Teacher to support additional girls once more girls are enrolled for the new hostel</a:t>
            </a:r>
            <a:endParaRPr sz="1600">
              <a:latin typeface="Calibri"/>
              <a:ea typeface="Calibri"/>
              <a:cs typeface="Calibri"/>
              <a:sym typeface="Calibri"/>
            </a:endParaRPr>
          </a:p>
        </p:txBody>
      </p:sp>
      <p:sp>
        <p:nvSpPr>
          <p:cNvPr id="122" name="Google Shape;122;p7"/>
          <p:cNvSpPr txBox="1"/>
          <p:nvPr/>
        </p:nvSpPr>
        <p:spPr>
          <a:xfrm>
            <a:off x="7975878" y="6269227"/>
            <a:ext cx="85130" cy="204543"/>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1250">
                <a:latin typeface="Times New Roman"/>
                <a:ea typeface="Times New Roman"/>
                <a:cs typeface="Times New Roman"/>
                <a:sym typeface="Times New Roman"/>
              </a:rPr>
              <a:t>8</a:t>
            </a:r>
            <a:endParaRPr sz="125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 name="Shape 126"/>
        <p:cNvGrpSpPr/>
        <p:nvPr/>
      </p:nvGrpSpPr>
      <p:grpSpPr>
        <a:xfrm>
          <a:off x="0" y="0"/>
          <a:ext cx="0" cy="0"/>
          <a:chOff x="0" y="0"/>
          <a:chExt cx="0" cy="0"/>
        </a:xfrm>
      </p:grpSpPr>
      <p:sp>
        <p:nvSpPr>
          <p:cNvPr id="127" name="Google Shape;127;p8"/>
          <p:cNvSpPr txBox="1"/>
          <p:nvPr>
            <p:ph type="title"/>
          </p:nvPr>
        </p:nvSpPr>
        <p:spPr>
          <a:xfrm>
            <a:off x="133319" y="152400"/>
            <a:ext cx="8919671" cy="496931"/>
          </a:xfrm>
          <a:prstGeom prst="rect">
            <a:avLst/>
          </a:prstGeom>
          <a:noFill/>
          <a:ln>
            <a:noFill/>
          </a:ln>
        </p:spPr>
        <p:txBody>
          <a:bodyPr anchorCtr="0" anchor="t" bIns="0" lIns="0" spcFirstLastPara="1" rIns="0" wrap="square" tIns="12050">
            <a:spAutoFit/>
          </a:bodyPr>
          <a:lstStyle/>
          <a:p>
            <a:pPr indent="0" lvl="0" marL="12700" rtl="0" algn="l">
              <a:lnSpc>
                <a:spcPct val="100000"/>
              </a:lnSpc>
              <a:spcBef>
                <a:spcPts val="0"/>
              </a:spcBef>
              <a:spcAft>
                <a:spcPts val="0"/>
              </a:spcAft>
              <a:buNone/>
            </a:pPr>
            <a:r>
              <a:rPr lang="en-US" sz="3150">
                <a:solidFill>
                  <a:schemeClr val="accent1"/>
                </a:solidFill>
                <a:latin typeface="Arial"/>
                <a:ea typeface="Arial"/>
                <a:cs typeface="Arial"/>
                <a:sym typeface="Arial"/>
              </a:rPr>
              <a:t>SHED PHOTO GALLERY</a:t>
            </a:r>
            <a:endParaRPr sz="3150">
              <a:solidFill>
                <a:schemeClr val="accent1"/>
              </a:solidFill>
              <a:latin typeface="Arial"/>
              <a:ea typeface="Arial"/>
              <a:cs typeface="Arial"/>
              <a:sym typeface="Arial"/>
            </a:endParaRPr>
          </a:p>
        </p:txBody>
      </p:sp>
      <p:sp>
        <p:nvSpPr>
          <p:cNvPr id="128" name="Google Shape;128;p8"/>
          <p:cNvSpPr txBox="1"/>
          <p:nvPr/>
        </p:nvSpPr>
        <p:spPr>
          <a:xfrm>
            <a:off x="272344" y="3657600"/>
            <a:ext cx="2928056" cy="289823"/>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Front of new girl’s hostel</a:t>
            </a:r>
            <a:endParaRPr sz="1800">
              <a:latin typeface="Calibri"/>
              <a:ea typeface="Calibri"/>
              <a:cs typeface="Calibri"/>
              <a:sym typeface="Calibri"/>
            </a:endParaRPr>
          </a:p>
        </p:txBody>
      </p:sp>
      <p:sp>
        <p:nvSpPr>
          <p:cNvPr id="129" name="Google Shape;129;p8"/>
          <p:cNvSpPr txBox="1"/>
          <p:nvPr/>
        </p:nvSpPr>
        <p:spPr>
          <a:xfrm>
            <a:off x="4057317" y="6412632"/>
            <a:ext cx="2724483" cy="289823"/>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Diwali Celebration</a:t>
            </a:r>
            <a:endParaRPr sz="1800">
              <a:latin typeface="Calibri"/>
              <a:ea typeface="Calibri"/>
              <a:cs typeface="Calibri"/>
              <a:sym typeface="Calibri"/>
            </a:endParaRPr>
          </a:p>
        </p:txBody>
      </p:sp>
      <p:pic>
        <p:nvPicPr>
          <p:cNvPr id="130" name="Google Shape;130;p8"/>
          <p:cNvPicPr preferRelativeResize="0"/>
          <p:nvPr/>
        </p:nvPicPr>
        <p:blipFill rotWithShape="1">
          <a:blip r:embed="rId3">
            <a:alphaModFix/>
          </a:blip>
          <a:srcRect b="0" l="0" r="0" t="0"/>
          <a:stretch/>
        </p:blipFill>
        <p:spPr>
          <a:xfrm>
            <a:off x="284361" y="678307"/>
            <a:ext cx="3144639" cy="2903093"/>
          </a:xfrm>
          <a:prstGeom prst="rect">
            <a:avLst/>
          </a:prstGeom>
          <a:noFill/>
          <a:ln>
            <a:noFill/>
          </a:ln>
        </p:spPr>
      </p:pic>
      <p:pic>
        <p:nvPicPr>
          <p:cNvPr id="131" name="Google Shape;131;p8"/>
          <p:cNvPicPr preferRelativeResize="0"/>
          <p:nvPr/>
        </p:nvPicPr>
        <p:blipFill rotWithShape="1">
          <a:blip r:embed="rId4">
            <a:alphaModFix/>
          </a:blip>
          <a:srcRect b="0" l="0" r="0" t="0"/>
          <a:stretch/>
        </p:blipFill>
        <p:spPr>
          <a:xfrm>
            <a:off x="3505200" y="685800"/>
            <a:ext cx="5867400" cy="2895600"/>
          </a:xfrm>
          <a:prstGeom prst="rect">
            <a:avLst/>
          </a:prstGeom>
          <a:noFill/>
          <a:ln>
            <a:noFill/>
          </a:ln>
        </p:spPr>
      </p:pic>
      <p:pic>
        <p:nvPicPr>
          <p:cNvPr id="132" name="Google Shape;132;p8"/>
          <p:cNvPicPr preferRelativeResize="0"/>
          <p:nvPr/>
        </p:nvPicPr>
        <p:blipFill rotWithShape="1">
          <a:blip r:embed="rId5">
            <a:alphaModFix/>
          </a:blip>
          <a:srcRect b="0" l="0" r="0" t="0"/>
          <a:stretch/>
        </p:blipFill>
        <p:spPr>
          <a:xfrm>
            <a:off x="3581400" y="4038600"/>
            <a:ext cx="3200400" cy="2285999"/>
          </a:xfrm>
          <a:prstGeom prst="rect">
            <a:avLst/>
          </a:prstGeom>
          <a:noFill/>
          <a:ln>
            <a:noFill/>
          </a:ln>
        </p:spPr>
      </p:pic>
      <p:pic>
        <p:nvPicPr>
          <p:cNvPr id="133" name="Google Shape;133;p8"/>
          <p:cNvPicPr preferRelativeResize="0"/>
          <p:nvPr/>
        </p:nvPicPr>
        <p:blipFill rotWithShape="1">
          <a:blip r:embed="rId6">
            <a:alphaModFix/>
          </a:blip>
          <a:srcRect b="0" l="0" r="0" t="0"/>
          <a:stretch/>
        </p:blipFill>
        <p:spPr>
          <a:xfrm>
            <a:off x="6934200" y="4038600"/>
            <a:ext cx="2513013" cy="2286000"/>
          </a:xfrm>
          <a:prstGeom prst="rect">
            <a:avLst/>
          </a:prstGeom>
          <a:noFill/>
          <a:ln>
            <a:noFill/>
          </a:ln>
        </p:spPr>
      </p:pic>
      <p:sp>
        <p:nvSpPr>
          <p:cNvPr id="134" name="Google Shape;134;p8"/>
          <p:cNvSpPr txBox="1"/>
          <p:nvPr/>
        </p:nvSpPr>
        <p:spPr>
          <a:xfrm>
            <a:off x="4463344" y="3657600"/>
            <a:ext cx="2928056" cy="289823"/>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Pleasure Trips</a:t>
            </a:r>
            <a:endParaRPr sz="1800">
              <a:latin typeface="Calibri"/>
              <a:ea typeface="Calibri"/>
              <a:cs typeface="Calibri"/>
              <a:sym typeface="Calibri"/>
            </a:endParaRPr>
          </a:p>
        </p:txBody>
      </p:sp>
      <p:pic>
        <p:nvPicPr>
          <p:cNvPr id="135" name="Google Shape;135;p8"/>
          <p:cNvPicPr preferRelativeResize="0"/>
          <p:nvPr/>
        </p:nvPicPr>
        <p:blipFill rotWithShape="1">
          <a:blip r:embed="rId7">
            <a:alphaModFix/>
          </a:blip>
          <a:srcRect b="0" l="0" r="0" t="0"/>
          <a:stretch/>
        </p:blipFill>
        <p:spPr>
          <a:xfrm>
            <a:off x="381000" y="4038600"/>
            <a:ext cx="3048000" cy="2285901"/>
          </a:xfrm>
          <a:prstGeom prst="rect">
            <a:avLst/>
          </a:prstGeom>
          <a:noFill/>
          <a:ln>
            <a:noFill/>
          </a:ln>
        </p:spPr>
      </p:pic>
      <p:sp>
        <p:nvSpPr>
          <p:cNvPr id="136" name="Google Shape;136;p8"/>
          <p:cNvSpPr txBox="1"/>
          <p:nvPr/>
        </p:nvSpPr>
        <p:spPr>
          <a:xfrm>
            <a:off x="381000" y="6339577"/>
            <a:ext cx="2895600" cy="289823"/>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Members of Robin hood NGO</a:t>
            </a:r>
            <a:endParaRPr sz="1800">
              <a:latin typeface="Calibri"/>
              <a:ea typeface="Calibri"/>
              <a:cs typeface="Calibri"/>
              <a:sym typeface="Calibri"/>
            </a:endParaRPr>
          </a:p>
        </p:txBody>
      </p:sp>
      <p:sp>
        <p:nvSpPr>
          <p:cNvPr id="137" name="Google Shape;137;p8"/>
          <p:cNvSpPr txBox="1"/>
          <p:nvPr/>
        </p:nvSpPr>
        <p:spPr>
          <a:xfrm>
            <a:off x="6828464" y="6400627"/>
            <a:ext cx="2724483" cy="289823"/>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None/>
            </a:pPr>
            <a:r>
              <a:rPr lang="en-US" sz="1800">
                <a:latin typeface="Calibri"/>
                <a:ea typeface="Calibri"/>
                <a:cs typeface="Calibri"/>
                <a:sym typeface="Calibri"/>
              </a:rPr>
              <a:t>Handicrafts for Sale</a:t>
            </a:r>
            <a:endParaRPr sz="18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 name="Shape 141"/>
        <p:cNvGrpSpPr/>
        <p:nvPr/>
      </p:nvGrpSpPr>
      <p:grpSpPr>
        <a:xfrm>
          <a:off x="0" y="0"/>
          <a:ext cx="0" cy="0"/>
          <a:chOff x="0" y="0"/>
          <a:chExt cx="0" cy="0"/>
        </a:xfrm>
      </p:grpSpPr>
      <p:sp>
        <p:nvSpPr>
          <p:cNvPr id="142" name="Google Shape;142;p9"/>
          <p:cNvSpPr txBox="1"/>
          <p:nvPr>
            <p:ph type="title"/>
          </p:nvPr>
        </p:nvSpPr>
        <p:spPr>
          <a:xfrm>
            <a:off x="381000" y="163965"/>
            <a:ext cx="9296400" cy="445635"/>
          </a:xfrm>
          <a:prstGeom prst="rect">
            <a:avLst/>
          </a:prstGeom>
          <a:noFill/>
          <a:ln>
            <a:noFill/>
          </a:ln>
        </p:spPr>
        <p:txBody>
          <a:bodyPr anchorCtr="0" anchor="t" bIns="0" lIns="0" spcFirstLastPara="1" rIns="0" wrap="square" tIns="14600">
            <a:spAutoFit/>
          </a:bodyPr>
          <a:lstStyle/>
          <a:p>
            <a:pPr indent="0" lvl="0" marL="12700" rtl="0" algn="l">
              <a:lnSpc>
                <a:spcPct val="100000"/>
              </a:lnSpc>
              <a:spcBef>
                <a:spcPts val="0"/>
              </a:spcBef>
              <a:spcAft>
                <a:spcPts val="0"/>
              </a:spcAft>
              <a:buNone/>
            </a:pPr>
            <a:r>
              <a:rPr lang="en-US">
                <a:solidFill>
                  <a:srgbClr val="2C2CB8"/>
                </a:solidFill>
                <a:latin typeface="Arial"/>
                <a:ea typeface="Arial"/>
                <a:cs typeface="Arial"/>
                <a:sym typeface="Arial"/>
              </a:rPr>
              <a:t>SOME MORE PHOTOS</a:t>
            </a:r>
            <a:endParaRPr>
              <a:latin typeface="Arial"/>
              <a:ea typeface="Arial"/>
              <a:cs typeface="Arial"/>
              <a:sym typeface="Arial"/>
            </a:endParaRPr>
          </a:p>
        </p:txBody>
      </p:sp>
      <p:pic>
        <p:nvPicPr>
          <p:cNvPr id="143" name="Google Shape;143;p9"/>
          <p:cNvPicPr preferRelativeResize="0"/>
          <p:nvPr/>
        </p:nvPicPr>
        <p:blipFill rotWithShape="1">
          <a:blip r:embed="rId3">
            <a:alphaModFix/>
          </a:blip>
          <a:srcRect b="0" l="0" r="0" t="0"/>
          <a:stretch/>
        </p:blipFill>
        <p:spPr>
          <a:xfrm>
            <a:off x="609600" y="838200"/>
            <a:ext cx="2362200" cy="2590800"/>
          </a:xfrm>
          <a:prstGeom prst="rect">
            <a:avLst/>
          </a:prstGeom>
          <a:noFill/>
          <a:ln>
            <a:noFill/>
          </a:ln>
        </p:spPr>
      </p:pic>
      <p:pic>
        <p:nvPicPr>
          <p:cNvPr id="144" name="Google Shape;144;p9"/>
          <p:cNvPicPr preferRelativeResize="0"/>
          <p:nvPr/>
        </p:nvPicPr>
        <p:blipFill rotWithShape="1">
          <a:blip r:embed="rId4">
            <a:alphaModFix/>
          </a:blip>
          <a:srcRect b="0" l="0" r="0" t="0"/>
          <a:stretch/>
        </p:blipFill>
        <p:spPr>
          <a:xfrm>
            <a:off x="3124200" y="838201"/>
            <a:ext cx="2362200" cy="2590799"/>
          </a:xfrm>
          <a:prstGeom prst="rect">
            <a:avLst/>
          </a:prstGeom>
          <a:noFill/>
          <a:ln>
            <a:noFill/>
          </a:ln>
        </p:spPr>
      </p:pic>
      <p:pic>
        <p:nvPicPr>
          <p:cNvPr id="145" name="Google Shape;145;p9"/>
          <p:cNvPicPr preferRelativeResize="0"/>
          <p:nvPr/>
        </p:nvPicPr>
        <p:blipFill rotWithShape="1">
          <a:blip r:embed="rId5">
            <a:alphaModFix/>
          </a:blip>
          <a:srcRect b="0" l="0" r="0" t="0"/>
          <a:stretch/>
        </p:blipFill>
        <p:spPr>
          <a:xfrm>
            <a:off x="5562600" y="838200"/>
            <a:ext cx="3452798" cy="2590800"/>
          </a:xfrm>
          <a:prstGeom prst="rect">
            <a:avLst/>
          </a:prstGeom>
          <a:noFill/>
          <a:ln>
            <a:noFill/>
          </a:ln>
        </p:spPr>
      </p:pic>
      <p:pic>
        <p:nvPicPr>
          <p:cNvPr id="146" name="Google Shape;146;p9"/>
          <p:cNvPicPr preferRelativeResize="0"/>
          <p:nvPr/>
        </p:nvPicPr>
        <p:blipFill rotWithShape="1">
          <a:blip r:embed="rId6">
            <a:alphaModFix/>
          </a:blip>
          <a:srcRect b="0" l="0" r="0" t="0"/>
          <a:stretch/>
        </p:blipFill>
        <p:spPr>
          <a:xfrm>
            <a:off x="609600" y="3513186"/>
            <a:ext cx="2362200" cy="2811414"/>
          </a:xfrm>
          <a:prstGeom prst="rect">
            <a:avLst/>
          </a:prstGeom>
          <a:noFill/>
          <a:ln>
            <a:noFill/>
          </a:ln>
        </p:spPr>
      </p:pic>
      <p:pic>
        <p:nvPicPr>
          <p:cNvPr id="147" name="Google Shape;147;p9"/>
          <p:cNvPicPr preferRelativeResize="0"/>
          <p:nvPr/>
        </p:nvPicPr>
        <p:blipFill rotWithShape="1">
          <a:blip r:embed="rId7">
            <a:alphaModFix/>
          </a:blip>
          <a:srcRect b="0" l="0" r="0" t="0"/>
          <a:stretch/>
        </p:blipFill>
        <p:spPr>
          <a:xfrm>
            <a:off x="3048000" y="3535362"/>
            <a:ext cx="2703513" cy="2789238"/>
          </a:xfrm>
          <a:prstGeom prst="rect">
            <a:avLst/>
          </a:prstGeom>
          <a:noFill/>
          <a:ln>
            <a:noFill/>
          </a:ln>
        </p:spPr>
      </p:pic>
      <p:pic>
        <p:nvPicPr>
          <p:cNvPr id="148" name="Google Shape;148;p9"/>
          <p:cNvPicPr preferRelativeResize="0"/>
          <p:nvPr/>
        </p:nvPicPr>
        <p:blipFill rotWithShape="1">
          <a:blip r:embed="rId8">
            <a:alphaModFix/>
          </a:blip>
          <a:srcRect b="0" l="0" r="0" t="0"/>
          <a:stretch/>
        </p:blipFill>
        <p:spPr>
          <a:xfrm>
            <a:off x="5867400" y="3505201"/>
            <a:ext cx="3200400" cy="2819400"/>
          </a:xfrm>
          <a:prstGeom prst="rect">
            <a:avLst/>
          </a:prstGeom>
          <a:noFill/>
          <a:ln>
            <a:noFill/>
          </a:ln>
        </p:spPr>
      </p:pic>
      <p:sp>
        <p:nvSpPr>
          <p:cNvPr id="149" name="Google Shape;149;p9"/>
          <p:cNvSpPr txBox="1"/>
          <p:nvPr/>
        </p:nvSpPr>
        <p:spPr>
          <a:xfrm>
            <a:off x="838200" y="6324600"/>
            <a:ext cx="1828800" cy="438966"/>
          </a:xfrm>
          <a:prstGeom prst="rect">
            <a:avLst/>
          </a:prstGeom>
          <a:noFill/>
          <a:ln>
            <a:noFill/>
          </a:ln>
        </p:spPr>
        <p:txBody>
          <a:bodyPr anchorCtr="0" anchor="t" bIns="0" lIns="0" spcFirstLastPara="1" rIns="0" wrap="square" tIns="16500">
            <a:spAutoFit/>
          </a:bodyPr>
          <a:lstStyle/>
          <a:p>
            <a:pPr indent="-60960" lvl="0" marL="73660" marR="5080" rtl="0" algn="just">
              <a:lnSpc>
                <a:spcPct val="97700"/>
              </a:lnSpc>
              <a:spcBef>
                <a:spcPts val="0"/>
              </a:spcBef>
              <a:spcAft>
                <a:spcPts val="0"/>
              </a:spcAft>
              <a:buNone/>
            </a:pPr>
            <a:r>
              <a:rPr b="1" i="1" lang="en-US" sz="1400" cap="small">
                <a:latin typeface="Calibri"/>
                <a:ea typeface="Calibri"/>
                <a:cs typeface="Calibri"/>
                <a:sym typeface="Calibri"/>
              </a:rPr>
              <a:t>Celebrating Magh bihu (Sankranti)</a:t>
            </a:r>
            <a:endParaRPr b="1" sz="1400">
              <a:latin typeface="Calibri"/>
              <a:ea typeface="Calibri"/>
              <a:cs typeface="Calibri"/>
              <a:sym typeface="Calibri"/>
            </a:endParaRPr>
          </a:p>
        </p:txBody>
      </p:sp>
      <p:sp>
        <p:nvSpPr>
          <p:cNvPr id="150" name="Google Shape;150;p9"/>
          <p:cNvSpPr txBox="1"/>
          <p:nvPr/>
        </p:nvSpPr>
        <p:spPr>
          <a:xfrm>
            <a:off x="3200400" y="6324600"/>
            <a:ext cx="2514600" cy="227819"/>
          </a:xfrm>
          <a:prstGeom prst="rect">
            <a:avLst/>
          </a:prstGeom>
          <a:noFill/>
          <a:ln>
            <a:noFill/>
          </a:ln>
        </p:spPr>
        <p:txBody>
          <a:bodyPr anchorCtr="0" anchor="t" bIns="0" lIns="0" spcFirstLastPara="1" rIns="0" wrap="square" tIns="16500">
            <a:spAutoFit/>
          </a:bodyPr>
          <a:lstStyle/>
          <a:p>
            <a:pPr indent="-60960" lvl="0" marL="73660" marR="5080" rtl="0" algn="just">
              <a:lnSpc>
                <a:spcPct val="97700"/>
              </a:lnSpc>
              <a:spcBef>
                <a:spcPts val="0"/>
              </a:spcBef>
              <a:spcAft>
                <a:spcPts val="0"/>
              </a:spcAft>
              <a:buNone/>
            </a:pPr>
            <a:r>
              <a:rPr b="1" i="1" lang="en-US" sz="1400" cap="small">
                <a:latin typeface="Calibri"/>
                <a:ea typeface="Calibri"/>
                <a:cs typeface="Calibri"/>
                <a:sym typeface="Calibri"/>
              </a:rPr>
              <a:t>Students of donbosco university</a:t>
            </a:r>
            <a:endParaRPr b="1" sz="1400">
              <a:latin typeface="Calibri"/>
              <a:ea typeface="Calibri"/>
              <a:cs typeface="Calibri"/>
              <a:sym typeface="Calibri"/>
            </a:endParaRPr>
          </a:p>
        </p:txBody>
      </p:sp>
      <p:sp>
        <p:nvSpPr>
          <p:cNvPr id="151" name="Google Shape;151;p9"/>
          <p:cNvSpPr txBox="1"/>
          <p:nvPr/>
        </p:nvSpPr>
        <p:spPr>
          <a:xfrm>
            <a:off x="5980113" y="6256600"/>
            <a:ext cx="4954772" cy="303481"/>
          </a:xfrm>
          <a:prstGeom prst="rect">
            <a:avLst/>
          </a:prstGeom>
          <a:noFill/>
          <a:ln>
            <a:noFill/>
          </a:ln>
        </p:spPr>
        <p:txBody>
          <a:bodyPr anchorCtr="0" anchor="t" bIns="45700" lIns="91425" spcFirstLastPara="1" rIns="91425" wrap="square" tIns="45700">
            <a:spAutoFit/>
          </a:bodyPr>
          <a:lstStyle/>
          <a:p>
            <a:pPr indent="-60960" lvl="0" marL="73660" marR="5080" rtl="0" algn="just">
              <a:lnSpc>
                <a:spcPct val="97700"/>
              </a:lnSpc>
              <a:spcBef>
                <a:spcPts val="0"/>
              </a:spcBef>
              <a:spcAft>
                <a:spcPts val="0"/>
              </a:spcAft>
              <a:buNone/>
            </a:pPr>
            <a:r>
              <a:rPr i="1" lang="en-US" sz="1400" cap="small">
                <a:latin typeface="Calibri"/>
                <a:ea typeface="Calibri"/>
                <a:cs typeface="Calibri"/>
                <a:sym typeface="Calibri"/>
              </a:rPr>
              <a:t>Arts And diwali handicrafts</a:t>
            </a:r>
            <a:endParaRPr sz="14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2025-04-21T05:11:09Z</dcterms:created>
  <dc:creator>Amit Rajkhowa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2025-04-21T00:00:00Z</vt:filetime>
  </property>
  <property fmtid="{D5CDD505-2E9C-101B-9397-08002B2CF9AE}" pid="3" name="Creator">
    <vt:lpwstr>Microsoft® Word 2016</vt:lpwstr>
  </property>
  <property fmtid="{D5CDD505-2E9C-101B-9397-08002B2CF9AE}" pid="4" name="LastSaved">
    <vt:filetime>2025-04-21T00:00:00Z</vt:filetime>
  </property>
  <property fmtid="{D5CDD505-2E9C-101B-9397-08002B2CF9AE}" pid="5" name="Producer">
    <vt:lpwstr>www.ilovepdf.com</vt:lpwstr>
  </property>
</Properties>
</file>